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Mukta Light" panose="020B0604020202020204" charset="0"/>
      <p:regular r:id="rId13"/>
    </p:embeddedFont>
    <p:embeddedFont>
      <p:font typeface="Prompt Light" panose="00000400000000000000" pitchFamily="2" charset="-34"/>
      <p:regular r:id="rId14"/>
      <p:italic r:id="rId15"/>
    </p:embeddedFont>
    <p:embeddedFont>
      <p:font typeface="Prompt Medium" panose="00000600000000000000" pitchFamily="2" charset="-3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21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744313" y="272296"/>
            <a:ext cx="4285774" cy="7685008"/>
          </a:xfrm>
          <a:prstGeom prst="rect">
            <a:avLst/>
          </a:prstGeom>
        </p:spPr>
      </p:pic>
      <p:sp>
        <p:nvSpPr>
          <p:cNvPr id="4" name="Text 0"/>
          <p:cNvSpPr/>
          <p:nvPr/>
        </p:nvSpPr>
        <p:spPr>
          <a:xfrm>
            <a:off x="762595" y="608290"/>
            <a:ext cx="7618809" cy="1210389"/>
          </a:xfrm>
          <a:prstGeom prst="rect">
            <a:avLst/>
          </a:prstGeom>
          <a:noFill/>
          <a:ln/>
        </p:spPr>
        <p:txBody>
          <a:bodyPr wrap="square" lIns="0" tIns="0" rIns="0" bIns="0" rtlCol="0" anchor="t"/>
          <a:lstStyle/>
          <a:p>
            <a:pPr marL="0" indent="0" algn="ctr">
              <a:lnSpc>
                <a:spcPts val="4750"/>
              </a:lnSpc>
              <a:buNone/>
            </a:pPr>
            <a:r>
              <a:rPr lang="en-US" sz="3800" dirty="0">
                <a:solidFill>
                  <a:srgbClr val="80DEEA"/>
                </a:solidFill>
                <a:latin typeface="Prompt Medium" pitchFamily="34" charset="0"/>
                <a:ea typeface="Prompt Medium" pitchFamily="34" charset="-122"/>
                <a:cs typeface="Prompt Medium" pitchFamily="34" charset="-120"/>
              </a:rPr>
              <a:t>DSMS Decentralized Storage Management System</a:t>
            </a:r>
            <a:endParaRPr lang="en-US" sz="3800" dirty="0"/>
          </a:p>
        </p:txBody>
      </p:sp>
      <p:sp>
        <p:nvSpPr>
          <p:cNvPr id="5" name="Text 1"/>
          <p:cNvSpPr/>
          <p:nvPr/>
        </p:nvSpPr>
        <p:spPr>
          <a:xfrm>
            <a:off x="762595" y="1905833"/>
            <a:ext cx="7618809" cy="1089422"/>
          </a:xfrm>
          <a:prstGeom prst="rect">
            <a:avLst/>
          </a:prstGeom>
          <a:noFill/>
          <a:ln/>
        </p:spPr>
        <p:txBody>
          <a:bodyPr wrap="square" lIns="0" tIns="0" rIns="0" bIns="0" rtlCol="0" anchor="t"/>
          <a:lstStyle/>
          <a:p>
            <a:pPr marL="0" indent="0" algn="ctr">
              <a:lnSpc>
                <a:spcPts val="2850"/>
              </a:lnSpc>
              <a:buNone/>
            </a:pPr>
            <a:r>
              <a:rPr lang="en-US" sz="2250" dirty="0">
                <a:solidFill>
                  <a:srgbClr val="B2EBF2"/>
                </a:solidFill>
                <a:latin typeface="Prompt Medium" pitchFamily="34" charset="0"/>
                <a:ea typeface="Prompt Medium" pitchFamily="34" charset="-122"/>
                <a:cs typeface="Prompt Medium" pitchFamily="34" charset="-120"/>
              </a:rPr>
              <a:t>Smart, Transparent, and User-Controlled File Management</a:t>
            </a:r>
            <a:endParaRPr lang="en-US" sz="2250" dirty="0"/>
          </a:p>
        </p:txBody>
      </p:sp>
      <p:sp>
        <p:nvSpPr>
          <p:cNvPr id="6" name="Text 2"/>
          <p:cNvSpPr/>
          <p:nvPr/>
        </p:nvSpPr>
        <p:spPr>
          <a:xfrm>
            <a:off x="762595" y="3322082"/>
            <a:ext cx="7618809" cy="348615"/>
          </a:xfrm>
          <a:prstGeom prst="rect">
            <a:avLst/>
          </a:prstGeom>
          <a:noFill/>
          <a:ln/>
        </p:spPr>
        <p:txBody>
          <a:bodyPr wrap="none" lIns="0" tIns="0" rIns="0" bIns="0" rtlCol="0" anchor="t"/>
          <a:lstStyle/>
          <a:p>
            <a:pPr marL="0" indent="0" algn="l">
              <a:lnSpc>
                <a:spcPts val="2700"/>
              </a:lnSpc>
              <a:buNone/>
            </a:pPr>
            <a:r>
              <a:rPr lang="en-US" sz="1700" dirty="0">
                <a:solidFill>
                  <a:srgbClr val="DAD8E9"/>
                </a:solidFill>
                <a:latin typeface="Mukta Light" pitchFamily="34" charset="0"/>
                <a:ea typeface="Mukta Light" pitchFamily="34" charset="-122"/>
                <a:cs typeface="Mukta Light" pitchFamily="34" charset="-120"/>
              </a:rPr>
              <a:t>Presented By:</a:t>
            </a:r>
            <a:endParaRPr lang="en-US" sz="1700" dirty="0"/>
          </a:p>
        </p:txBody>
      </p:sp>
      <p:sp>
        <p:nvSpPr>
          <p:cNvPr id="7" name="Text 3"/>
          <p:cNvSpPr/>
          <p:nvPr/>
        </p:nvSpPr>
        <p:spPr>
          <a:xfrm>
            <a:off x="762595" y="3915728"/>
            <a:ext cx="7618809" cy="348615"/>
          </a:xfrm>
          <a:prstGeom prst="rect">
            <a:avLst/>
          </a:prstGeom>
          <a:noFill/>
          <a:ln/>
        </p:spPr>
        <p:txBody>
          <a:bodyPr wrap="none" lIns="0" tIns="0" rIns="0" bIns="0" rtlCol="0" anchor="t"/>
          <a:lstStyle/>
          <a:p>
            <a:pPr marL="0" indent="0" algn="l">
              <a:lnSpc>
                <a:spcPts val="2700"/>
              </a:lnSpc>
              <a:buNone/>
            </a:pPr>
            <a:r>
              <a:rPr lang="en-US" sz="1700" dirty="0">
                <a:solidFill>
                  <a:srgbClr val="DAD8E9"/>
                </a:solidFill>
                <a:latin typeface="Mukta Light" pitchFamily="34" charset="0"/>
                <a:cs typeface="Mukta Light" pitchFamily="34" charset="-120"/>
              </a:rPr>
              <a:t>Jadhav Siddhesh Lalit</a:t>
            </a:r>
            <a:endParaRPr lang="en-US" sz="1700" dirty="0"/>
          </a:p>
        </p:txBody>
      </p:sp>
      <p:sp>
        <p:nvSpPr>
          <p:cNvPr id="8" name="Text 4"/>
          <p:cNvSpPr/>
          <p:nvPr/>
        </p:nvSpPr>
        <p:spPr>
          <a:xfrm>
            <a:off x="762595" y="4509373"/>
            <a:ext cx="7618809" cy="348615"/>
          </a:xfrm>
          <a:prstGeom prst="rect">
            <a:avLst/>
          </a:prstGeom>
          <a:noFill/>
          <a:ln/>
        </p:spPr>
        <p:txBody>
          <a:bodyPr wrap="none" lIns="0" tIns="0" rIns="0" bIns="0" rtlCol="0" anchor="t"/>
          <a:lstStyle/>
          <a:p>
            <a:pPr marL="0" indent="0" algn="l">
              <a:lnSpc>
                <a:spcPts val="2700"/>
              </a:lnSpc>
              <a:buNone/>
            </a:pPr>
            <a:r>
              <a:rPr lang="en-US" sz="1700" dirty="0">
                <a:solidFill>
                  <a:srgbClr val="DAD8E9"/>
                </a:solidFill>
                <a:latin typeface="Mukta Light" pitchFamily="34" charset="0"/>
                <a:cs typeface="Mukta Light" pitchFamily="34" charset="-120"/>
              </a:rPr>
              <a:t>Jain Srushti </a:t>
            </a:r>
            <a:r>
              <a:rPr lang="en-US" sz="1700" dirty="0" err="1">
                <a:solidFill>
                  <a:srgbClr val="DAD8E9"/>
                </a:solidFill>
                <a:latin typeface="Mukta Light" pitchFamily="34" charset="0"/>
                <a:cs typeface="Mukta Light" pitchFamily="34" charset="-120"/>
              </a:rPr>
              <a:t>Punamchand</a:t>
            </a:r>
            <a:endParaRPr lang="en-US" sz="1700" dirty="0"/>
          </a:p>
        </p:txBody>
      </p:sp>
      <p:sp>
        <p:nvSpPr>
          <p:cNvPr id="9" name="Text 5"/>
          <p:cNvSpPr/>
          <p:nvPr/>
        </p:nvSpPr>
        <p:spPr>
          <a:xfrm>
            <a:off x="762595" y="5103019"/>
            <a:ext cx="7618809" cy="348615"/>
          </a:xfrm>
          <a:prstGeom prst="rect">
            <a:avLst/>
          </a:prstGeom>
          <a:noFill/>
          <a:ln/>
        </p:spPr>
        <p:txBody>
          <a:bodyPr wrap="none" lIns="0" tIns="0" rIns="0" bIns="0" rtlCol="0" anchor="t"/>
          <a:lstStyle/>
          <a:p>
            <a:pPr marL="0" indent="0" algn="l">
              <a:lnSpc>
                <a:spcPts val="2700"/>
              </a:lnSpc>
              <a:buNone/>
            </a:pPr>
            <a:r>
              <a:rPr lang="en-US" sz="1700" dirty="0">
                <a:solidFill>
                  <a:srgbClr val="DAD8E9"/>
                </a:solidFill>
                <a:latin typeface="Mukta Light" pitchFamily="34" charset="0"/>
                <a:cs typeface="Mukta Light" pitchFamily="34" charset="-120"/>
              </a:rPr>
              <a:t>Jangam Vivek Gokul</a:t>
            </a:r>
            <a:endParaRPr lang="en-US" sz="1700" dirty="0"/>
          </a:p>
        </p:txBody>
      </p:sp>
      <p:sp>
        <p:nvSpPr>
          <p:cNvPr id="10" name="Text 6"/>
          <p:cNvSpPr/>
          <p:nvPr/>
        </p:nvSpPr>
        <p:spPr>
          <a:xfrm>
            <a:off x="762595" y="5696664"/>
            <a:ext cx="7618809" cy="348615"/>
          </a:xfrm>
          <a:prstGeom prst="rect">
            <a:avLst/>
          </a:prstGeom>
          <a:noFill/>
          <a:ln/>
        </p:spPr>
        <p:txBody>
          <a:bodyPr wrap="none" lIns="0" tIns="0" rIns="0" bIns="0" rtlCol="0" anchor="t"/>
          <a:lstStyle/>
          <a:p>
            <a:pPr marL="0" indent="0" algn="l">
              <a:lnSpc>
                <a:spcPts val="2700"/>
              </a:lnSpc>
              <a:buNone/>
            </a:pPr>
            <a:r>
              <a:rPr lang="en-US" sz="1700" dirty="0">
                <a:solidFill>
                  <a:srgbClr val="DAD8E9"/>
                </a:solidFill>
                <a:latin typeface="Mukta Light" pitchFamily="34" charset="0"/>
                <a:cs typeface="Mukta Light" pitchFamily="34" charset="-120"/>
              </a:rPr>
              <a:t>Kale Harish Radheshyam</a:t>
            </a:r>
            <a:endParaRPr lang="en-US" sz="1700" dirty="0"/>
          </a:p>
        </p:txBody>
      </p:sp>
      <p:sp>
        <p:nvSpPr>
          <p:cNvPr id="11" name="Shape 7"/>
          <p:cNvSpPr/>
          <p:nvPr/>
        </p:nvSpPr>
        <p:spPr>
          <a:xfrm>
            <a:off x="762595" y="6399193"/>
            <a:ext cx="7618809" cy="34766"/>
          </a:xfrm>
          <a:prstGeom prst="rect">
            <a:avLst/>
          </a:prstGeom>
          <a:solidFill>
            <a:srgbClr val="DAD8E9">
              <a:alpha val="50000"/>
            </a:srgbClr>
          </a:solidFill>
          <a:ln/>
        </p:spPr>
        <p:txBody>
          <a:bodyPr/>
          <a:lstStyle/>
          <a:p>
            <a:endParaRPr lang="en-IN"/>
          </a:p>
        </p:txBody>
      </p:sp>
      <p:sp>
        <p:nvSpPr>
          <p:cNvPr id="12" name="Text 8"/>
          <p:cNvSpPr/>
          <p:nvPr/>
        </p:nvSpPr>
        <p:spPr>
          <a:xfrm>
            <a:off x="762595" y="6678930"/>
            <a:ext cx="7618809" cy="348615"/>
          </a:xfrm>
          <a:prstGeom prst="rect">
            <a:avLst/>
          </a:prstGeom>
          <a:noFill/>
          <a:ln/>
        </p:spPr>
        <p:txBody>
          <a:bodyPr wrap="none" lIns="0" tIns="0" rIns="0" bIns="0" rtlCol="0" anchor="t"/>
          <a:lstStyle/>
          <a:p>
            <a:pPr marL="0" indent="0" algn="l">
              <a:lnSpc>
                <a:spcPts val="2700"/>
              </a:lnSpc>
              <a:buNone/>
            </a:pPr>
            <a:r>
              <a:rPr lang="en-US" sz="1700" dirty="0">
                <a:solidFill>
                  <a:srgbClr val="DAD8E9"/>
                </a:solidFill>
                <a:latin typeface="Mukta Light" pitchFamily="34" charset="0"/>
                <a:ea typeface="Mukta Light" pitchFamily="34" charset="-122"/>
                <a:cs typeface="Mukta Light" pitchFamily="34" charset="-120"/>
              </a:rPr>
              <a:t>Guided By:</a:t>
            </a:r>
            <a:endParaRPr lang="en-US" sz="1700" dirty="0"/>
          </a:p>
        </p:txBody>
      </p:sp>
      <p:sp>
        <p:nvSpPr>
          <p:cNvPr id="13" name="Text 9"/>
          <p:cNvSpPr/>
          <p:nvPr/>
        </p:nvSpPr>
        <p:spPr>
          <a:xfrm>
            <a:off x="762595" y="7272576"/>
            <a:ext cx="7618809" cy="348615"/>
          </a:xfrm>
          <a:prstGeom prst="rect">
            <a:avLst/>
          </a:prstGeom>
          <a:noFill/>
          <a:ln/>
        </p:spPr>
        <p:txBody>
          <a:bodyPr wrap="none" lIns="0" tIns="0" rIns="0" bIns="0" rtlCol="0" anchor="t"/>
          <a:lstStyle/>
          <a:p>
            <a:pPr marL="0" indent="0" algn="l">
              <a:lnSpc>
                <a:spcPts val="2700"/>
              </a:lnSpc>
              <a:buNone/>
            </a:pPr>
            <a:r>
              <a:rPr lang="en-US" sz="1700" dirty="0">
                <a:solidFill>
                  <a:srgbClr val="DAD8E9"/>
                </a:solidFill>
                <a:latin typeface="Mukta Light" pitchFamily="34" charset="0"/>
                <a:ea typeface="Mukta Light" pitchFamily="34" charset="-122"/>
                <a:cs typeface="Mukta Light" pitchFamily="34" charset="-120"/>
              </a:rPr>
              <a:t>Smt. Nanda Wagh Mam</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31959" y="339447"/>
            <a:ext cx="4135160" cy="342900"/>
          </a:xfrm>
          <a:prstGeom prst="rect">
            <a:avLst/>
          </a:prstGeom>
          <a:noFill/>
          <a:ln/>
        </p:spPr>
        <p:txBody>
          <a:bodyPr wrap="none" lIns="0" tIns="0" rIns="0" bIns="0" rtlCol="0" anchor="t"/>
          <a:lstStyle/>
          <a:p>
            <a:pPr marL="0" indent="0" algn="l">
              <a:lnSpc>
                <a:spcPts val="2700"/>
              </a:lnSpc>
              <a:buNone/>
            </a:pPr>
            <a:r>
              <a:rPr lang="en-US" sz="2150" dirty="0">
                <a:solidFill>
                  <a:srgbClr val="C6BFEE"/>
                </a:solidFill>
                <a:latin typeface="Prompt Medium" pitchFamily="34" charset="0"/>
                <a:ea typeface="Prompt Medium" pitchFamily="34" charset="-122"/>
                <a:cs typeface="Prompt Medium" pitchFamily="34" charset="-120"/>
              </a:rPr>
              <a:t>Reinventing Document Sharing</a:t>
            </a:r>
            <a:endParaRPr lang="en-US" sz="2150" dirty="0"/>
          </a:p>
        </p:txBody>
      </p:sp>
      <p:sp>
        <p:nvSpPr>
          <p:cNvPr id="3" name="Shape 1"/>
          <p:cNvSpPr/>
          <p:nvPr/>
        </p:nvSpPr>
        <p:spPr>
          <a:xfrm>
            <a:off x="431959" y="1006316"/>
            <a:ext cx="6732746" cy="754261"/>
          </a:xfrm>
          <a:prstGeom prst="roundRect">
            <a:avLst>
              <a:gd name="adj" fmla="val 6874"/>
            </a:avLst>
          </a:prstGeom>
          <a:solidFill>
            <a:srgbClr val="542C49"/>
          </a:solidFill>
          <a:ln w="7620">
            <a:solidFill>
              <a:srgbClr val="6D4562"/>
            </a:solidFill>
            <a:prstDash val="solid"/>
          </a:ln>
        </p:spPr>
        <p:txBody>
          <a:bodyPr/>
          <a:lstStyle/>
          <a:p>
            <a:endParaRPr lang="en-IN"/>
          </a:p>
        </p:txBody>
      </p:sp>
      <p:sp>
        <p:nvSpPr>
          <p:cNvPr id="4" name="Text 2"/>
          <p:cNvSpPr/>
          <p:nvPr/>
        </p:nvSpPr>
        <p:spPr>
          <a:xfrm>
            <a:off x="562928" y="1137285"/>
            <a:ext cx="1371600" cy="171450"/>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True Ownership</a:t>
            </a:r>
            <a:endParaRPr lang="en-US" sz="1050" dirty="0"/>
          </a:p>
        </p:txBody>
      </p:sp>
      <p:sp>
        <p:nvSpPr>
          <p:cNvPr id="5" name="Text 3"/>
          <p:cNvSpPr/>
          <p:nvPr/>
        </p:nvSpPr>
        <p:spPr>
          <a:xfrm>
            <a:off x="562928" y="1432084"/>
            <a:ext cx="6470809"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You control who accesses your documents and for how long—always</a:t>
            </a:r>
            <a:endParaRPr lang="en-US" sz="950" dirty="0"/>
          </a:p>
        </p:txBody>
      </p:sp>
      <p:sp>
        <p:nvSpPr>
          <p:cNvPr id="6" name="Shape 4"/>
          <p:cNvSpPr/>
          <p:nvPr/>
        </p:nvSpPr>
        <p:spPr>
          <a:xfrm>
            <a:off x="431959" y="1883926"/>
            <a:ext cx="6732746" cy="754261"/>
          </a:xfrm>
          <a:prstGeom prst="roundRect">
            <a:avLst>
              <a:gd name="adj" fmla="val 6874"/>
            </a:avLst>
          </a:prstGeom>
          <a:solidFill>
            <a:srgbClr val="542C49"/>
          </a:solidFill>
          <a:ln w="7620">
            <a:solidFill>
              <a:srgbClr val="6D4562"/>
            </a:solidFill>
            <a:prstDash val="solid"/>
          </a:ln>
        </p:spPr>
        <p:txBody>
          <a:bodyPr/>
          <a:lstStyle/>
          <a:p>
            <a:endParaRPr lang="en-IN"/>
          </a:p>
        </p:txBody>
      </p:sp>
      <p:sp>
        <p:nvSpPr>
          <p:cNvPr id="7" name="Text 5"/>
          <p:cNvSpPr/>
          <p:nvPr/>
        </p:nvSpPr>
        <p:spPr>
          <a:xfrm>
            <a:off x="562928" y="2014895"/>
            <a:ext cx="1586746" cy="171450"/>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Complete Transparency</a:t>
            </a:r>
            <a:endParaRPr lang="en-US" sz="1050" dirty="0"/>
          </a:p>
        </p:txBody>
      </p:sp>
      <p:sp>
        <p:nvSpPr>
          <p:cNvPr id="8" name="Text 6"/>
          <p:cNvSpPr/>
          <p:nvPr/>
        </p:nvSpPr>
        <p:spPr>
          <a:xfrm>
            <a:off x="562928" y="2309693"/>
            <a:ext cx="6470809"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Every interaction logged and visible—no hidden access or mystery viewers</a:t>
            </a:r>
            <a:endParaRPr lang="en-US" sz="950" dirty="0"/>
          </a:p>
        </p:txBody>
      </p:sp>
      <p:sp>
        <p:nvSpPr>
          <p:cNvPr id="9" name="Shape 7"/>
          <p:cNvSpPr/>
          <p:nvPr/>
        </p:nvSpPr>
        <p:spPr>
          <a:xfrm>
            <a:off x="431959" y="2761536"/>
            <a:ext cx="6732746" cy="754261"/>
          </a:xfrm>
          <a:prstGeom prst="roundRect">
            <a:avLst>
              <a:gd name="adj" fmla="val 6874"/>
            </a:avLst>
          </a:prstGeom>
          <a:solidFill>
            <a:srgbClr val="542C49"/>
          </a:solidFill>
          <a:ln w="7620">
            <a:solidFill>
              <a:srgbClr val="6D4562"/>
            </a:solidFill>
            <a:prstDash val="solid"/>
          </a:ln>
        </p:spPr>
        <p:txBody>
          <a:bodyPr/>
          <a:lstStyle/>
          <a:p>
            <a:endParaRPr lang="en-IN"/>
          </a:p>
        </p:txBody>
      </p:sp>
      <p:sp>
        <p:nvSpPr>
          <p:cNvPr id="10" name="Text 8"/>
          <p:cNvSpPr/>
          <p:nvPr/>
        </p:nvSpPr>
        <p:spPr>
          <a:xfrm>
            <a:off x="562928" y="2892504"/>
            <a:ext cx="1371600" cy="171450"/>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Built on Trust</a:t>
            </a:r>
            <a:endParaRPr lang="en-US" sz="1050" dirty="0"/>
          </a:p>
        </p:txBody>
      </p:sp>
      <p:sp>
        <p:nvSpPr>
          <p:cNvPr id="11" name="Text 9"/>
          <p:cNvSpPr/>
          <p:nvPr/>
        </p:nvSpPr>
        <p:spPr>
          <a:xfrm>
            <a:off x="562928" y="3187303"/>
            <a:ext cx="6470809"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Decentralized backup ensures no single point of failure or control</a:t>
            </a:r>
            <a:endParaRPr lang="en-US" sz="950" dirty="0"/>
          </a:p>
        </p:txBody>
      </p:sp>
      <p:sp>
        <p:nvSpPr>
          <p:cNvPr id="12" name="Text 10"/>
          <p:cNvSpPr/>
          <p:nvPr/>
        </p:nvSpPr>
        <p:spPr>
          <a:xfrm>
            <a:off x="431959" y="3654623"/>
            <a:ext cx="1645920" cy="205621"/>
          </a:xfrm>
          <a:prstGeom prst="rect">
            <a:avLst/>
          </a:prstGeom>
          <a:noFill/>
          <a:ln/>
        </p:spPr>
        <p:txBody>
          <a:bodyPr wrap="none" lIns="0" tIns="0" rIns="0" bIns="0" rtlCol="0" anchor="t"/>
          <a:lstStyle/>
          <a:p>
            <a:pPr marL="0" indent="0" algn="l">
              <a:lnSpc>
                <a:spcPts val="1600"/>
              </a:lnSpc>
              <a:buNone/>
            </a:pPr>
            <a:r>
              <a:rPr lang="en-US" sz="1250" dirty="0">
                <a:solidFill>
                  <a:srgbClr val="C6BFEE"/>
                </a:solidFill>
                <a:latin typeface="Prompt Medium" pitchFamily="34" charset="0"/>
                <a:ea typeface="Prompt Medium" pitchFamily="34" charset="-122"/>
                <a:cs typeface="Prompt Medium" pitchFamily="34" charset="-120"/>
              </a:rPr>
              <a:t>Demonstration Flow</a:t>
            </a:r>
            <a:endParaRPr lang="en-US" sz="1250" dirty="0"/>
          </a:p>
        </p:txBody>
      </p:sp>
      <p:sp>
        <p:nvSpPr>
          <p:cNvPr id="13" name="Shape 11"/>
          <p:cNvSpPr/>
          <p:nvPr/>
        </p:nvSpPr>
        <p:spPr>
          <a:xfrm>
            <a:off x="431959" y="3999071"/>
            <a:ext cx="493752" cy="740569"/>
          </a:xfrm>
          <a:prstGeom prst="roundRect">
            <a:avLst>
              <a:gd name="adj" fmla="val 360017"/>
            </a:avLst>
          </a:prstGeom>
          <a:solidFill>
            <a:srgbClr val="542C49"/>
          </a:solidFill>
          <a:ln w="7620">
            <a:solidFill>
              <a:srgbClr val="6D4562"/>
            </a:solidFill>
            <a:prstDash val="solid"/>
          </a:ln>
        </p:spPr>
        <p:txBody>
          <a:bodyPr/>
          <a:lstStyle/>
          <a:p>
            <a:endParaRPr lang="en-IN"/>
          </a:p>
        </p:txBody>
      </p:sp>
      <p:sp>
        <p:nvSpPr>
          <p:cNvPr id="14" name="Text 12"/>
          <p:cNvSpPr/>
          <p:nvPr/>
        </p:nvSpPr>
        <p:spPr>
          <a:xfrm>
            <a:off x="586264" y="4253627"/>
            <a:ext cx="185142" cy="231458"/>
          </a:xfrm>
          <a:prstGeom prst="rect">
            <a:avLst/>
          </a:prstGeom>
          <a:noFill/>
          <a:ln/>
        </p:spPr>
        <p:txBody>
          <a:bodyPr wrap="none" lIns="0" tIns="0" rIns="0" bIns="0" rtlCol="0" anchor="t"/>
          <a:lstStyle/>
          <a:p>
            <a:pPr marL="0" indent="0" algn="l">
              <a:lnSpc>
                <a:spcPts val="1450"/>
              </a:lnSpc>
              <a:buNone/>
            </a:pPr>
            <a:r>
              <a:rPr lang="en-US" sz="1450" dirty="0">
                <a:solidFill>
                  <a:srgbClr val="DAD8E9"/>
                </a:solidFill>
                <a:latin typeface="Prompt Medium" pitchFamily="34" charset="0"/>
                <a:ea typeface="Prompt Medium" pitchFamily="34" charset="-122"/>
                <a:cs typeface="Prompt Medium" pitchFamily="34" charset="-120"/>
              </a:rPr>
              <a:t>1</a:t>
            </a:r>
            <a:endParaRPr lang="en-US" sz="1450" dirty="0"/>
          </a:p>
        </p:txBody>
      </p:sp>
      <p:sp>
        <p:nvSpPr>
          <p:cNvPr id="15" name="Text 13"/>
          <p:cNvSpPr/>
          <p:nvPr/>
        </p:nvSpPr>
        <p:spPr>
          <a:xfrm>
            <a:off x="1049060" y="4122420"/>
            <a:ext cx="6115645"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Login / Register</a:t>
            </a:r>
            <a:endParaRPr lang="en-US" sz="950" dirty="0"/>
          </a:p>
        </p:txBody>
      </p:sp>
      <p:sp>
        <p:nvSpPr>
          <p:cNvPr id="16" name="Shape 14"/>
          <p:cNvSpPr/>
          <p:nvPr/>
        </p:nvSpPr>
        <p:spPr>
          <a:xfrm>
            <a:off x="431959" y="4862989"/>
            <a:ext cx="493752" cy="740569"/>
          </a:xfrm>
          <a:prstGeom prst="roundRect">
            <a:avLst>
              <a:gd name="adj" fmla="val 360017"/>
            </a:avLst>
          </a:prstGeom>
          <a:solidFill>
            <a:srgbClr val="542C49"/>
          </a:solidFill>
          <a:ln w="7620">
            <a:solidFill>
              <a:srgbClr val="6D4562"/>
            </a:solidFill>
            <a:prstDash val="solid"/>
          </a:ln>
        </p:spPr>
        <p:txBody>
          <a:bodyPr/>
          <a:lstStyle/>
          <a:p>
            <a:endParaRPr lang="en-IN"/>
          </a:p>
        </p:txBody>
      </p:sp>
      <p:sp>
        <p:nvSpPr>
          <p:cNvPr id="17" name="Text 15"/>
          <p:cNvSpPr/>
          <p:nvPr/>
        </p:nvSpPr>
        <p:spPr>
          <a:xfrm>
            <a:off x="586264" y="5117544"/>
            <a:ext cx="185142" cy="231458"/>
          </a:xfrm>
          <a:prstGeom prst="rect">
            <a:avLst/>
          </a:prstGeom>
          <a:noFill/>
          <a:ln/>
        </p:spPr>
        <p:txBody>
          <a:bodyPr wrap="none" lIns="0" tIns="0" rIns="0" bIns="0" rtlCol="0" anchor="t"/>
          <a:lstStyle/>
          <a:p>
            <a:pPr marL="0" indent="0" algn="l">
              <a:lnSpc>
                <a:spcPts val="1450"/>
              </a:lnSpc>
              <a:buNone/>
            </a:pPr>
            <a:r>
              <a:rPr lang="en-US" sz="1450" dirty="0">
                <a:solidFill>
                  <a:srgbClr val="DAD8E9"/>
                </a:solidFill>
                <a:latin typeface="Prompt Medium" pitchFamily="34" charset="0"/>
                <a:ea typeface="Prompt Medium" pitchFamily="34" charset="-122"/>
                <a:cs typeface="Prompt Medium" pitchFamily="34" charset="-120"/>
              </a:rPr>
              <a:t>2</a:t>
            </a:r>
            <a:endParaRPr lang="en-US" sz="1450" dirty="0"/>
          </a:p>
        </p:txBody>
      </p:sp>
      <p:sp>
        <p:nvSpPr>
          <p:cNvPr id="18" name="Text 16"/>
          <p:cNvSpPr/>
          <p:nvPr/>
        </p:nvSpPr>
        <p:spPr>
          <a:xfrm>
            <a:off x="1049060" y="4986338"/>
            <a:ext cx="6115645"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Upload Document</a:t>
            </a:r>
            <a:endParaRPr lang="en-US" sz="950" dirty="0"/>
          </a:p>
        </p:txBody>
      </p:sp>
      <p:sp>
        <p:nvSpPr>
          <p:cNvPr id="19" name="Shape 17"/>
          <p:cNvSpPr/>
          <p:nvPr/>
        </p:nvSpPr>
        <p:spPr>
          <a:xfrm>
            <a:off x="431959" y="5726906"/>
            <a:ext cx="493752" cy="740569"/>
          </a:xfrm>
          <a:prstGeom prst="roundRect">
            <a:avLst>
              <a:gd name="adj" fmla="val 360017"/>
            </a:avLst>
          </a:prstGeom>
          <a:solidFill>
            <a:srgbClr val="542C49"/>
          </a:solidFill>
          <a:ln w="7620">
            <a:solidFill>
              <a:srgbClr val="6D4562"/>
            </a:solidFill>
            <a:prstDash val="solid"/>
          </a:ln>
        </p:spPr>
        <p:txBody>
          <a:bodyPr/>
          <a:lstStyle/>
          <a:p>
            <a:endParaRPr lang="en-IN"/>
          </a:p>
        </p:txBody>
      </p:sp>
      <p:sp>
        <p:nvSpPr>
          <p:cNvPr id="20" name="Text 18"/>
          <p:cNvSpPr/>
          <p:nvPr/>
        </p:nvSpPr>
        <p:spPr>
          <a:xfrm>
            <a:off x="586264" y="5981462"/>
            <a:ext cx="185142" cy="231458"/>
          </a:xfrm>
          <a:prstGeom prst="rect">
            <a:avLst/>
          </a:prstGeom>
          <a:noFill/>
          <a:ln/>
        </p:spPr>
        <p:txBody>
          <a:bodyPr wrap="none" lIns="0" tIns="0" rIns="0" bIns="0" rtlCol="0" anchor="t"/>
          <a:lstStyle/>
          <a:p>
            <a:pPr marL="0" indent="0" algn="l">
              <a:lnSpc>
                <a:spcPts val="1450"/>
              </a:lnSpc>
              <a:buNone/>
            </a:pPr>
            <a:r>
              <a:rPr lang="en-US" sz="1450" dirty="0">
                <a:solidFill>
                  <a:srgbClr val="DAD8E9"/>
                </a:solidFill>
                <a:latin typeface="Prompt Medium" pitchFamily="34" charset="0"/>
                <a:ea typeface="Prompt Medium" pitchFamily="34" charset="-122"/>
                <a:cs typeface="Prompt Medium" pitchFamily="34" charset="-120"/>
              </a:rPr>
              <a:t>3</a:t>
            </a:r>
            <a:endParaRPr lang="en-US" sz="1450" dirty="0"/>
          </a:p>
        </p:txBody>
      </p:sp>
      <p:sp>
        <p:nvSpPr>
          <p:cNvPr id="21" name="Text 19"/>
          <p:cNvSpPr/>
          <p:nvPr/>
        </p:nvSpPr>
        <p:spPr>
          <a:xfrm>
            <a:off x="1049060" y="5850255"/>
            <a:ext cx="6115645"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Share with Permissions</a:t>
            </a:r>
            <a:endParaRPr lang="en-US" sz="950" dirty="0"/>
          </a:p>
        </p:txBody>
      </p:sp>
      <p:sp>
        <p:nvSpPr>
          <p:cNvPr id="22" name="Shape 20"/>
          <p:cNvSpPr/>
          <p:nvPr/>
        </p:nvSpPr>
        <p:spPr>
          <a:xfrm>
            <a:off x="431959" y="6590824"/>
            <a:ext cx="493752" cy="740569"/>
          </a:xfrm>
          <a:prstGeom prst="roundRect">
            <a:avLst>
              <a:gd name="adj" fmla="val 360017"/>
            </a:avLst>
          </a:prstGeom>
          <a:solidFill>
            <a:srgbClr val="542C49"/>
          </a:solidFill>
          <a:ln w="7620">
            <a:solidFill>
              <a:srgbClr val="6D4562"/>
            </a:solidFill>
            <a:prstDash val="solid"/>
          </a:ln>
        </p:spPr>
        <p:txBody>
          <a:bodyPr/>
          <a:lstStyle/>
          <a:p>
            <a:endParaRPr lang="en-IN"/>
          </a:p>
        </p:txBody>
      </p:sp>
      <p:sp>
        <p:nvSpPr>
          <p:cNvPr id="23" name="Text 21"/>
          <p:cNvSpPr/>
          <p:nvPr/>
        </p:nvSpPr>
        <p:spPr>
          <a:xfrm>
            <a:off x="586264" y="6845379"/>
            <a:ext cx="185142" cy="231458"/>
          </a:xfrm>
          <a:prstGeom prst="rect">
            <a:avLst/>
          </a:prstGeom>
          <a:noFill/>
          <a:ln/>
        </p:spPr>
        <p:txBody>
          <a:bodyPr wrap="none" lIns="0" tIns="0" rIns="0" bIns="0" rtlCol="0" anchor="t"/>
          <a:lstStyle/>
          <a:p>
            <a:pPr marL="0" indent="0" algn="l">
              <a:lnSpc>
                <a:spcPts val="1450"/>
              </a:lnSpc>
              <a:buNone/>
            </a:pPr>
            <a:r>
              <a:rPr lang="en-US" sz="1450" dirty="0">
                <a:solidFill>
                  <a:srgbClr val="DAD8E9"/>
                </a:solidFill>
                <a:latin typeface="Prompt Medium" pitchFamily="34" charset="0"/>
                <a:ea typeface="Prompt Medium" pitchFamily="34" charset="-122"/>
                <a:cs typeface="Prompt Medium" pitchFamily="34" charset="-120"/>
              </a:rPr>
              <a:t>4</a:t>
            </a:r>
            <a:endParaRPr lang="en-US" sz="1450" dirty="0"/>
          </a:p>
        </p:txBody>
      </p:sp>
      <p:sp>
        <p:nvSpPr>
          <p:cNvPr id="24" name="Text 22"/>
          <p:cNvSpPr/>
          <p:nvPr/>
        </p:nvSpPr>
        <p:spPr>
          <a:xfrm>
            <a:off x="1049060" y="6714173"/>
            <a:ext cx="6115645"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View with Watermark</a:t>
            </a:r>
            <a:endParaRPr lang="en-US" sz="950" dirty="0"/>
          </a:p>
        </p:txBody>
      </p:sp>
      <p:sp>
        <p:nvSpPr>
          <p:cNvPr id="25" name="Shape 23"/>
          <p:cNvSpPr/>
          <p:nvPr/>
        </p:nvSpPr>
        <p:spPr>
          <a:xfrm>
            <a:off x="431959" y="7454741"/>
            <a:ext cx="493752" cy="740569"/>
          </a:xfrm>
          <a:prstGeom prst="roundRect">
            <a:avLst>
              <a:gd name="adj" fmla="val 360017"/>
            </a:avLst>
          </a:prstGeom>
          <a:solidFill>
            <a:srgbClr val="542C49"/>
          </a:solidFill>
          <a:ln w="7620">
            <a:solidFill>
              <a:srgbClr val="6D4562"/>
            </a:solidFill>
            <a:prstDash val="solid"/>
          </a:ln>
        </p:spPr>
        <p:txBody>
          <a:bodyPr/>
          <a:lstStyle/>
          <a:p>
            <a:endParaRPr lang="en-IN"/>
          </a:p>
        </p:txBody>
      </p:sp>
      <p:sp>
        <p:nvSpPr>
          <p:cNvPr id="26" name="Text 24"/>
          <p:cNvSpPr/>
          <p:nvPr/>
        </p:nvSpPr>
        <p:spPr>
          <a:xfrm>
            <a:off x="586264" y="7709297"/>
            <a:ext cx="185142" cy="231458"/>
          </a:xfrm>
          <a:prstGeom prst="rect">
            <a:avLst/>
          </a:prstGeom>
          <a:noFill/>
          <a:ln/>
        </p:spPr>
        <p:txBody>
          <a:bodyPr wrap="none" lIns="0" tIns="0" rIns="0" bIns="0" rtlCol="0" anchor="t"/>
          <a:lstStyle/>
          <a:p>
            <a:pPr marL="0" indent="0" algn="l">
              <a:lnSpc>
                <a:spcPts val="1450"/>
              </a:lnSpc>
              <a:buNone/>
            </a:pPr>
            <a:r>
              <a:rPr lang="en-US" sz="1450" dirty="0">
                <a:solidFill>
                  <a:srgbClr val="DAD8E9"/>
                </a:solidFill>
                <a:latin typeface="Prompt Medium" pitchFamily="34" charset="0"/>
                <a:ea typeface="Prompt Medium" pitchFamily="34" charset="-122"/>
                <a:cs typeface="Prompt Medium" pitchFamily="34" charset="-120"/>
              </a:rPr>
              <a:t>5</a:t>
            </a:r>
            <a:endParaRPr lang="en-US" sz="1450" dirty="0"/>
          </a:p>
        </p:txBody>
      </p:sp>
      <p:sp>
        <p:nvSpPr>
          <p:cNvPr id="27" name="Text 25"/>
          <p:cNvSpPr/>
          <p:nvPr/>
        </p:nvSpPr>
        <p:spPr>
          <a:xfrm>
            <a:off x="1049060" y="7578090"/>
            <a:ext cx="6115645"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Review Logs &amp; Revoke</a:t>
            </a:r>
            <a:endParaRPr lang="en-US" sz="950" dirty="0"/>
          </a:p>
        </p:txBody>
      </p:sp>
      <p:pic>
        <p:nvPicPr>
          <p:cNvPr id="28" name="Image 0" descr="preencoded.png"/>
          <p:cNvPicPr>
            <a:picLocks noChangeAspect="1"/>
          </p:cNvPicPr>
          <p:nvPr/>
        </p:nvPicPr>
        <p:blipFill>
          <a:blip r:embed="rId3"/>
          <a:stretch>
            <a:fillRect/>
          </a:stretch>
        </p:blipFill>
        <p:spPr>
          <a:xfrm>
            <a:off x="7473315" y="1006316"/>
            <a:ext cx="6732746" cy="6732746"/>
          </a:xfrm>
          <a:prstGeom prst="rect">
            <a:avLst/>
          </a:prstGeom>
        </p:spPr>
      </p:pic>
      <p:sp>
        <p:nvSpPr>
          <p:cNvPr id="29" name="Text 26"/>
          <p:cNvSpPr/>
          <p:nvPr/>
        </p:nvSpPr>
        <p:spPr>
          <a:xfrm>
            <a:off x="431959" y="8519279"/>
            <a:ext cx="13766483" cy="946547"/>
          </a:xfrm>
          <a:prstGeom prst="rect">
            <a:avLst/>
          </a:prstGeom>
          <a:noFill/>
          <a:ln/>
        </p:spPr>
        <p:txBody>
          <a:bodyPr wrap="square" lIns="0" tIns="0" rIns="0" bIns="0" rtlCol="0" anchor="t"/>
          <a:lstStyle/>
          <a:p>
            <a:pPr marL="0" indent="0" algn="l">
              <a:lnSpc>
                <a:spcPts val="3700"/>
              </a:lnSpc>
              <a:buNone/>
            </a:pPr>
            <a:r>
              <a:rPr lang="en-US" sz="2950" dirty="0">
                <a:solidFill>
                  <a:srgbClr val="C6BFEE"/>
                </a:solidFill>
                <a:latin typeface="Prompt Medium" pitchFamily="34" charset="0"/>
                <a:ea typeface="Prompt Medium" pitchFamily="34" charset="-122"/>
                <a:cs typeface="Prompt Medium" pitchFamily="34" charset="-120"/>
              </a:rPr>
              <a:t>Building the future of secure, transparent, and user-controlled document management</a:t>
            </a:r>
            <a:endParaRPr lang="en-US" sz="2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909280"/>
            <a:ext cx="7762280"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The Problem: Loss of Control</a:t>
            </a:r>
            <a:endParaRPr lang="en-US" sz="4300" dirty="0"/>
          </a:p>
        </p:txBody>
      </p:sp>
      <p:sp>
        <p:nvSpPr>
          <p:cNvPr id="3" name="Text 1"/>
          <p:cNvSpPr/>
          <p:nvPr/>
        </p:nvSpPr>
        <p:spPr>
          <a:xfrm>
            <a:off x="864037" y="2187535"/>
            <a:ext cx="7500461" cy="158019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In today's digital landscape, users routinely upload sensitive documents—Aadhaar cards, academic transcripts, resumes, medical records—to various platforms and services. But once these files are shared, control vanishes completely.</a:t>
            </a:r>
            <a:endParaRPr lang="en-US" sz="1900" dirty="0"/>
          </a:p>
        </p:txBody>
      </p:sp>
      <p:sp>
        <p:nvSpPr>
          <p:cNvPr id="4" name="Text 2"/>
          <p:cNvSpPr/>
          <p:nvPr/>
        </p:nvSpPr>
        <p:spPr>
          <a:xfrm>
            <a:off x="864037" y="3989903"/>
            <a:ext cx="7500461" cy="158019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Data misuse, unauthorized access, and breaches have become alarmingly common. Users have no visibility into who accesses their documents, when they're viewed, or how they're used. There's no mechanism for tracking, revoking access, or setting expiration dates.</a:t>
            </a:r>
            <a:endParaRPr lang="en-US" sz="1900" dirty="0"/>
          </a:p>
        </p:txBody>
      </p:sp>
      <p:sp>
        <p:nvSpPr>
          <p:cNvPr id="5" name="Text 3"/>
          <p:cNvSpPr/>
          <p:nvPr/>
        </p:nvSpPr>
        <p:spPr>
          <a:xfrm>
            <a:off x="1234321" y="5847755"/>
            <a:ext cx="7130177"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"Once shared, your data is no longer yours to control."</a:t>
            </a:r>
            <a:endParaRPr lang="en-US" sz="1900" dirty="0"/>
          </a:p>
        </p:txBody>
      </p:sp>
      <p:sp>
        <p:nvSpPr>
          <p:cNvPr id="6" name="Shape 4"/>
          <p:cNvSpPr/>
          <p:nvPr/>
        </p:nvSpPr>
        <p:spPr>
          <a:xfrm>
            <a:off x="864037" y="5847755"/>
            <a:ext cx="30480" cy="395049"/>
          </a:xfrm>
          <a:prstGeom prst="rect">
            <a:avLst/>
          </a:prstGeom>
          <a:solidFill>
            <a:srgbClr val="A95B95"/>
          </a:solidFill>
          <a:ln/>
        </p:spPr>
        <p:txBody>
          <a:bodyPr/>
          <a:lstStyle/>
          <a:p>
            <a:endParaRPr lang="en-IN"/>
          </a:p>
        </p:txBody>
      </p:sp>
      <p:pic>
        <p:nvPicPr>
          <p:cNvPr id="7" name="Image 0" descr="preencoded.png"/>
          <p:cNvPicPr>
            <a:picLocks noChangeAspect="1"/>
          </p:cNvPicPr>
          <p:nvPr/>
        </p:nvPicPr>
        <p:blipFill>
          <a:blip r:embed="rId3"/>
          <a:stretch>
            <a:fillRect/>
          </a:stretch>
        </p:blipFill>
        <p:spPr>
          <a:xfrm>
            <a:off x="8974336" y="2243018"/>
            <a:ext cx="4799528" cy="479952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3067" y="631031"/>
            <a:ext cx="4591169" cy="573881"/>
          </a:xfrm>
          <a:prstGeom prst="rect">
            <a:avLst/>
          </a:prstGeom>
          <a:noFill/>
          <a:ln/>
        </p:spPr>
        <p:txBody>
          <a:bodyPr wrap="none" lIns="0" tIns="0" rIns="0" bIns="0" rtlCol="0" anchor="t"/>
          <a:lstStyle/>
          <a:p>
            <a:pPr marL="0" indent="0" algn="l">
              <a:lnSpc>
                <a:spcPts val="4500"/>
              </a:lnSpc>
              <a:buNone/>
            </a:pPr>
            <a:r>
              <a:rPr lang="en-US" sz="3600" dirty="0">
                <a:solidFill>
                  <a:srgbClr val="C6BFEE"/>
                </a:solidFill>
                <a:latin typeface="Prompt Medium" pitchFamily="34" charset="0"/>
                <a:ea typeface="Prompt Medium" pitchFamily="34" charset="-122"/>
                <a:cs typeface="Prompt Medium" pitchFamily="34" charset="-120"/>
              </a:rPr>
              <a:t>Our Solution: DSMS</a:t>
            </a:r>
            <a:endParaRPr lang="en-US" sz="3600" dirty="0"/>
          </a:p>
        </p:txBody>
      </p:sp>
      <p:sp>
        <p:nvSpPr>
          <p:cNvPr id="4" name="Shape 1"/>
          <p:cNvSpPr/>
          <p:nvPr/>
        </p:nvSpPr>
        <p:spPr>
          <a:xfrm>
            <a:off x="723067" y="1514713"/>
            <a:ext cx="3745587" cy="2657118"/>
          </a:xfrm>
          <a:prstGeom prst="roundRect">
            <a:avLst>
              <a:gd name="adj" fmla="val 3266"/>
            </a:avLst>
          </a:prstGeom>
          <a:solidFill>
            <a:srgbClr val="542C49"/>
          </a:solidFill>
          <a:ln w="7620">
            <a:solidFill>
              <a:srgbClr val="6D4562"/>
            </a:solidFill>
            <a:prstDash val="solid"/>
          </a:ln>
        </p:spPr>
        <p:txBody>
          <a:bodyPr/>
          <a:lstStyle/>
          <a:p>
            <a:endParaRPr lang="en-IN"/>
          </a:p>
        </p:txBody>
      </p:sp>
      <p:sp>
        <p:nvSpPr>
          <p:cNvPr id="5" name="Shape 2"/>
          <p:cNvSpPr/>
          <p:nvPr/>
        </p:nvSpPr>
        <p:spPr>
          <a:xfrm>
            <a:off x="937260" y="1728907"/>
            <a:ext cx="619720" cy="619720"/>
          </a:xfrm>
          <a:prstGeom prst="roundRect">
            <a:avLst>
              <a:gd name="adj" fmla="val 14753575"/>
            </a:avLst>
          </a:prstGeom>
          <a:solidFill>
            <a:srgbClr val="A95B95"/>
          </a:solidFill>
          <a:ln/>
        </p:spPr>
        <p:txBody>
          <a:bodyPr/>
          <a:lstStyle/>
          <a:p>
            <a:endParaRPr lang="en-IN"/>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7638" y="1899285"/>
            <a:ext cx="278844" cy="278844"/>
          </a:xfrm>
          <a:prstGeom prst="rect">
            <a:avLst/>
          </a:prstGeom>
        </p:spPr>
      </p:pic>
      <p:sp>
        <p:nvSpPr>
          <p:cNvPr id="7" name="Text 3"/>
          <p:cNvSpPr/>
          <p:nvPr/>
        </p:nvSpPr>
        <p:spPr>
          <a:xfrm>
            <a:off x="937260" y="2555200"/>
            <a:ext cx="2295525" cy="286941"/>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Upload Once</a:t>
            </a:r>
            <a:endParaRPr lang="en-US" sz="1800" dirty="0"/>
          </a:p>
        </p:txBody>
      </p:sp>
      <p:sp>
        <p:nvSpPr>
          <p:cNvPr id="8" name="Text 4"/>
          <p:cNvSpPr/>
          <p:nvPr/>
        </p:nvSpPr>
        <p:spPr>
          <a:xfrm>
            <a:off x="937260" y="2966085"/>
            <a:ext cx="3317200" cy="991553"/>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Store your documents securely in one centralized location with decentralized backup</a:t>
            </a:r>
            <a:endParaRPr lang="en-US" sz="1600" dirty="0"/>
          </a:p>
        </p:txBody>
      </p:sp>
      <p:sp>
        <p:nvSpPr>
          <p:cNvPr id="9" name="Shape 5"/>
          <p:cNvSpPr/>
          <p:nvPr/>
        </p:nvSpPr>
        <p:spPr>
          <a:xfrm>
            <a:off x="4675227" y="1514713"/>
            <a:ext cx="3745706" cy="2657118"/>
          </a:xfrm>
          <a:prstGeom prst="roundRect">
            <a:avLst>
              <a:gd name="adj" fmla="val 3266"/>
            </a:avLst>
          </a:prstGeom>
          <a:solidFill>
            <a:srgbClr val="542C49"/>
          </a:solidFill>
          <a:ln w="7620">
            <a:solidFill>
              <a:srgbClr val="6D4562"/>
            </a:solidFill>
            <a:prstDash val="solid"/>
          </a:ln>
        </p:spPr>
        <p:txBody>
          <a:bodyPr/>
          <a:lstStyle/>
          <a:p>
            <a:endParaRPr lang="en-IN"/>
          </a:p>
        </p:txBody>
      </p:sp>
      <p:sp>
        <p:nvSpPr>
          <p:cNvPr id="10" name="Shape 6"/>
          <p:cNvSpPr/>
          <p:nvPr/>
        </p:nvSpPr>
        <p:spPr>
          <a:xfrm>
            <a:off x="4889421" y="1728907"/>
            <a:ext cx="619720" cy="619720"/>
          </a:xfrm>
          <a:prstGeom prst="roundRect">
            <a:avLst>
              <a:gd name="adj" fmla="val 14753575"/>
            </a:avLst>
          </a:prstGeom>
          <a:solidFill>
            <a:srgbClr val="A95B95"/>
          </a:solidFill>
          <a:ln/>
        </p:spPr>
        <p:txBody>
          <a:bodyPr/>
          <a:lstStyle/>
          <a:p>
            <a:endParaRPr lang="en-IN"/>
          </a:p>
        </p:txBody>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9799" y="1899285"/>
            <a:ext cx="278844" cy="278844"/>
          </a:xfrm>
          <a:prstGeom prst="rect">
            <a:avLst/>
          </a:prstGeom>
        </p:spPr>
      </p:pic>
      <p:sp>
        <p:nvSpPr>
          <p:cNvPr id="12" name="Text 7"/>
          <p:cNvSpPr/>
          <p:nvPr/>
        </p:nvSpPr>
        <p:spPr>
          <a:xfrm>
            <a:off x="4889421" y="2555200"/>
            <a:ext cx="2295525" cy="286941"/>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Control Always</a:t>
            </a:r>
            <a:endParaRPr lang="en-US" sz="1800" dirty="0"/>
          </a:p>
        </p:txBody>
      </p:sp>
      <p:sp>
        <p:nvSpPr>
          <p:cNvPr id="13" name="Text 8"/>
          <p:cNvSpPr/>
          <p:nvPr/>
        </p:nvSpPr>
        <p:spPr>
          <a:xfrm>
            <a:off x="4889421" y="2966085"/>
            <a:ext cx="3317319" cy="991553"/>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Set granular permissions, expiration dates, and revoke access instantly at any time</a:t>
            </a:r>
            <a:endParaRPr lang="en-US" sz="1600" dirty="0"/>
          </a:p>
        </p:txBody>
      </p:sp>
      <p:sp>
        <p:nvSpPr>
          <p:cNvPr id="14" name="Shape 9"/>
          <p:cNvSpPr/>
          <p:nvPr/>
        </p:nvSpPr>
        <p:spPr>
          <a:xfrm>
            <a:off x="723067" y="4378404"/>
            <a:ext cx="7697867" cy="1996083"/>
          </a:xfrm>
          <a:prstGeom prst="roundRect">
            <a:avLst>
              <a:gd name="adj" fmla="val 4347"/>
            </a:avLst>
          </a:prstGeom>
          <a:solidFill>
            <a:srgbClr val="542C49"/>
          </a:solidFill>
          <a:ln w="7620">
            <a:solidFill>
              <a:srgbClr val="6D4562"/>
            </a:solidFill>
            <a:prstDash val="solid"/>
          </a:ln>
        </p:spPr>
        <p:txBody>
          <a:bodyPr/>
          <a:lstStyle/>
          <a:p>
            <a:endParaRPr lang="en-IN"/>
          </a:p>
        </p:txBody>
      </p:sp>
      <p:sp>
        <p:nvSpPr>
          <p:cNvPr id="15" name="Shape 10"/>
          <p:cNvSpPr/>
          <p:nvPr/>
        </p:nvSpPr>
        <p:spPr>
          <a:xfrm>
            <a:off x="937260" y="4592598"/>
            <a:ext cx="619720" cy="619720"/>
          </a:xfrm>
          <a:prstGeom prst="roundRect">
            <a:avLst>
              <a:gd name="adj" fmla="val 14753575"/>
            </a:avLst>
          </a:prstGeom>
          <a:solidFill>
            <a:srgbClr val="A95B95"/>
          </a:solidFill>
          <a:ln/>
        </p:spPr>
        <p:txBody>
          <a:bodyPr/>
          <a:lstStyle/>
          <a:p>
            <a:endParaRPr lang="en-IN"/>
          </a:p>
        </p:txBody>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7638" y="4762976"/>
            <a:ext cx="278844" cy="278844"/>
          </a:xfrm>
          <a:prstGeom prst="rect">
            <a:avLst/>
          </a:prstGeom>
        </p:spPr>
      </p:pic>
      <p:sp>
        <p:nvSpPr>
          <p:cNvPr id="17" name="Text 11"/>
          <p:cNvSpPr/>
          <p:nvPr/>
        </p:nvSpPr>
        <p:spPr>
          <a:xfrm>
            <a:off x="937260" y="5418892"/>
            <a:ext cx="2295525" cy="286941"/>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Track Everything</a:t>
            </a:r>
            <a:endParaRPr lang="en-US" sz="1800" dirty="0"/>
          </a:p>
        </p:txBody>
      </p:sp>
      <p:sp>
        <p:nvSpPr>
          <p:cNvPr id="18" name="Text 12"/>
          <p:cNvSpPr/>
          <p:nvPr/>
        </p:nvSpPr>
        <p:spPr>
          <a:xfrm>
            <a:off x="937260" y="5829776"/>
            <a:ext cx="7269480" cy="330517"/>
          </a:xfrm>
          <a:prstGeom prst="rect">
            <a:avLst/>
          </a:prstGeom>
          <a:noFill/>
          <a:ln/>
        </p:spPr>
        <p:txBody>
          <a:bodyPr wrap="non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Monitor every view, share, and access with complete transparency and audit trails</a:t>
            </a:r>
            <a:endParaRPr lang="en-US" sz="1600" dirty="0"/>
          </a:p>
        </p:txBody>
      </p:sp>
      <p:sp>
        <p:nvSpPr>
          <p:cNvPr id="19" name="Text 13"/>
          <p:cNvSpPr/>
          <p:nvPr/>
        </p:nvSpPr>
        <p:spPr>
          <a:xfrm>
            <a:off x="723067" y="6606897"/>
            <a:ext cx="7697867" cy="991553"/>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DSMS combines the convenience of centralized control through Firebase with the trust and permanence of decentralized storage via Pinata/IPFS. This hybrid approach ensures you maintain complete ownership while benefiting from robust infrastructure.</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4852" y="629722"/>
            <a:ext cx="4602718" cy="575310"/>
          </a:xfrm>
          <a:prstGeom prst="rect">
            <a:avLst/>
          </a:prstGeom>
          <a:noFill/>
          <a:ln/>
        </p:spPr>
        <p:txBody>
          <a:bodyPr wrap="none" lIns="0" tIns="0" rIns="0" bIns="0" rtlCol="0" anchor="t"/>
          <a:lstStyle/>
          <a:p>
            <a:pPr marL="0" indent="0" algn="l">
              <a:lnSpc>
                <a:spcPts val="4500"/>
              </a:lnSpc>
              <a:buNone/>
            </a:pPr>
            <a:r>
              <a:rPr lang="en-US" sz="3600" dirty="0">
                <a:solidFill>
                  <a:srgbClr val="C6BFEE"/>
                </a:solidFill>
                <a:latin typeface="Prompt Medium" pitchFamily="34" charset="0"/>
                <a:ea typeface="Prompt Medium" pitchFamily="34" charset="-122"/>
                <a:cs typeface="Prompt Medium" pitchFamily="34" charset="-120"/>
              </a:rPr>
              <a:t>System Architecture</a:t>
            </a:r>
            <a:endParaRPr lang="en-US" sz="3600" dirty="0"/>
          </a:p>
        </p:txBody>
      </p:sp>
      <p:sp>
        <p:nvSpPr>
          <p:cNvPr id="3" name="Text 1"/>
          <p:cNvSpPr/>
          <p:nvPr/>
        </p:nvSpPr>
        <p:spPr>
          <a:xfrm>
            <a:off x="724852" y="1619250"/>
            <a:ext cx="13180695" cy="331470"/>
          </a:xfrm>
          <a:prstGeom prst="rect">
            <a:avLst/>
          </a:prstGeom>
          <a:noFill/>
          <a:ln/>
        </p:spPr>
        <p:txBody>
          <a:bodyPr wrap="non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DSMS employs a sophisticated multi-layer architecture that seamlessly integrates modern web technologies with decentralized storage solutions.</a:t>
            </a:r>
            <a:endParaRPr lang="en-US" sz="1600" dirty="0"/>
          </a:p>
        </p:txBody>
      </p:sp>
      <p:pic>
        <p:nvPicPr>
          <p:cNvPr id="4" name="Image 0" descr="preencoded.png"/>
          <p:cNvPicPr>
            <a:picLocks noChangeAspect="1"/>
          </p:cNvPicPr>
          <p:nvPr/>
        </p:nvPicPr>
        <p:blipFill>
          <a:blip r:embed="rId3"/>
          <a:stretch>
            <a:fillRect/>
          </a:stretch>
        </p:blipFill>
        <p:spPr>
          <a:xfrm>
            <a:off x="724852" y="2183725"/>
            <a:ext cx="6590348" cy="828437"/>
          </a:xfrm>
          <a:prstGeom prst="rect">
            <a:avLst/>
          </a:prstGeom>
        </p:spPr>
      </p:pic>
      <p:sp>
        <p:nvSpPr>
          <p:cNvPr id="5" name="Text 2"/>
          <p:cNvSpPr/>
          <p:nvPr/>
        </p:nvSpPr>
        <p:spPr>
          <a:xfrm>
            <a:off x="931902" y="3219212"/>
            <a:ext cx="2301359" cy="287655"/>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Frontend Layer</a:t>
            </a:r>
            <a:endParaRPr lang="en-US" sz="1800" dirty="0"/>
          </a:p>
        </p:txBody>
      </p:sp>
      <p:sp>
        <p:nvSpPr>
          <p:cNvPr id="6" name="Text 3"/>
          <p:cNvSpPr/>
          <p:nvPr/>
        </p:nvSpPr>
        <p:spPr>
          <a:xfrm>
            <a:off x="931902" y="3631049"/>
            <a:ext cx="6176248" cy="331470"/>
          </a:xfrm>
          <a:prstGeom prst="rect">
            <a:avLst/>
          </a:prstGeom>
          <a:noFill/>
          <a:ln/>
        </p:spPr>
        <p:txBody>
          <a:bodyPr wrap="non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HTML, CSS, JavaScript for intuitive user interface and responsive design</a:t>
            </a:r>
            <a:endParaRPr lang="en-US" sz="1600" dirty="0"/>
          </a:p>
        </p:txBody>
      </p:sp>
      <p:pic>
        <p:nvPicPr>
          <p:cNvPr id="7" name="Image 1" descr="preencoded.png"/>
          <p:cNvPicPr>
            <a:picLocks noChangeAspect="1"/>
          </p:cNvPicPr>
          <p:nvPr/>
        </p:nvPicPr>
        <p:blipFill>
          <a:blip r:embed="rId4"/>
          <a:stretch>
            <a:fillRect/>
          </a:stretch>
        </p:blipFill>
        <p:spPr>
          <a:xfrm>
            <a:off x="7315200" y="2183725"/>
            <a:ext cx="6590348" cy="828437"/>
          </a:xfrm>
          <a:prstGeom prst="rect">
            <a:avLst/>
          </a:prstGeom>
        </p:spPr>
      </p:pic>
      <p:sp>
        <p:nvSpPr>
          <p:cNvPr id="8" name="Text 4"/>
          <p:cNvSpPr/>
          <p:nvPr/>
        </p:nvSpPr>
        <p:spPr>
          <a:xfrm>
            <a:off x="7522250" y="3219212"/>
            <a:ext cx="2301359" cy="287655"/>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Backend Logic</a:t>
            </a:r>
            <a:endParaRPr lang="en-US" sz="1800" dirty="0"/>
          </a:p>
        </p:txBody>
      </p:sp>
      <p:sp>
        <p:nvSpPr>
          <p:cNvPr id="9" name="Text 5"/>
          <p:cNvSpPr/>
          <p:nvPr/>
        </p:nvSpPr>
        <p:spPr>
          <a:xfrm>
            <a:off x="7522250" y="3631049"/>
            <a:ext cx="6176248" cy="331470"/>
          </a:xfrm>
          <a:prstGeom prst="rect">
            <a:avLst/>
          </a:prstGeom>
          <a:noFill/>
          <a:ln/>
        </p:spPr>
        <p:txBody>
          <a:bodyPr wrap="non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Node.js and Express handle API routing and business logic</a:t>
            </a:r>
            <a:endParaRPr lang="en-US" sz="1600" dirty="0"/>
          </a:p>
        </p:txBody>
      </p:sp>
      <p:pic>
        <p:nvPicPr>
          <p:cNvPr id="10" name="Image 2" descr="preencoded.png"/>
          <p:cNvPicPr>
            <a:picLocks noChangeAspect="1"/>
          </p:cNvPicPr>
          <p:nvPr/>
        </p:nvPicPr>
        <p:blipFill>
          <a:blip r:embed="rId5"/>
          <a:stretch>
            <a:fillRect/>
          </a:stretch>
        </p:blipFill>
        <p:spPr>
          <a:xfrm>
            <a:off x="724852" y="4169569"/>
            <a:ext cx="6590348" cy="828437"/>
          </a:xfrm>
          <a:prstGeom prst="rect">
            <a:avLst/>
          </a:prstGeom>
        </p:spPr>
      </p:pic>
      <p:sp>
        <p:nvSpPr>
          <p:cNvPr id="11" name="Text 6"/>
          <p:cNvSpPr/>
          <p:nvPr/>
        </p:nvSpPr>
        <p:spPr>
          <a:xfrm>
            <a:off x="931902" y="5205055"/>
            <a:ext cx="2503408" cy="287655"/>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Authentication &amp; Data</a:t>
            </a:r>
            <a:endParaRPr lang="en-US" sz="1800" dirty="0"/>
          </a:p>
        </p:txBody>
      </p:sp>
      <p:sp>
        <p:nvSpPr>
          <p:cNvPr id="12" name="Text 7"/>
          <p:cNvSpPr/>
          <p:nvPr/>
        </p:nvSpPr>
        <p:spPr>
          <a:xfrm>
            <a:off x="931902" y="5616892"/>
            <a:ext cx="6176248" cy="331470"/>
          </a:xfrm>
          <a:prstGeom prst="rect">
            <a:avLst/>
          </a:prstGeom>
          <a:noFill/>
          <a:ln/>
        </p:spPr>
        <p:txBody>
          <a:bodyPr wrap="non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Firebase manages user auth and metadata storage with real-time sync</a:t>
            </a:r>
            <a:endParaRPr lang="en-US" sz="1600" dirty="0"/>
          </a:p>
        </p:txBody>
      </p:sp>
      <p:pic>
        <p:nvPicPr>
          <p:cNvPr id="13" name="Image 3" descr="preencoded.png"/>
          <p:cNvPicPr>
            <a:picLocks noChangeAspect="1"/>
          </p:cNvPicPr>
          <p:nvPr/>
        </p:nvPicPr>
        <p:blipFill>
          <a:blip r:embed="rId6"/>
          <a:stretch>
            <a:fillRect/>
          </a:stretch>
        </p:blipFill>
        <p:spPr>
          <a:xfrm>
            <a:off x="7315200" y="4169569"/>
            <a:ext cx="6590348" cy="828437"/>
          </a:xfrm>
          <a:prstGeom prst="rect">
            <a:avLst/>
          </a:prstGeom>
        </p:spPr>
      </p:pic>
      <p:sp>
        <p:nvSpPr>
          <p:cNvPr id="14" name="Text 8"/>
          <p:cNvSpPr/>
          <p:nvPr/>
        </p:nvSpPr>
        <p:spPr>
          <a:xfrm>
            <a:off x="7522250" y="5205055"/>
            <a:ext cx="2489716" cy="287655"/>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Decentralized Storage</a:t>
            </a:r>
            <a:endParaRPr lang="en-US" sz="1800" dirty="0"/>
          </a:p>
        </p:txBody>
      </p:sp>
      <p:sp>
        <p:nvSpPr>
          <p:cNvPr id="15" name="Text 9"/>
          <p:cNvSpPr/>
          <p:nvPr/>
        </p:nvSpPr>
        <p:spPr>
          <a:xfrm>
            <a:off x="7522250" y="5616892"/>
            <a:ext cx="6176248" cy="331470"/>
          </a:xfrm>
          <a:prstGeom prst="rect">
            <a:avLst/>
          </a:prstGeom>
          <a:noFill/>
          <a:ln/>
        </p:spPr>
        <p:txBody>
          <a:bodyPr wrap="non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Pinata/IPFS provides immutable file backup and content addressing</a:t>
            </a:r>
            <a:endParaRPr lang="en-US" sz="1600" dirty="0"/>
          </a:p>
        </p:txBody>
      </p:sp>
      <p:sp>
        <p:nvSpPr>
          <p:cNvPr id="16" name="Shape 10"/>
          <p:cNvSpPr/>
          <p:nvPr/>
        </p:nvSpPr>
        <p:spPr>
          <a:xfrm>
            <a:off x="724852" y="6388417"/>
            <a:ext cx="13180695" cy="1211461"/>
          </a:xfrm>
          <a:prstGeom prst="roundRect">
            <a:avLst>
              <a:gd name="adj" fmla="val 7181"/>
            </a:avLst>
          </a:prstGeom>
          <a:solidFill>
            <a:srgbClr val="321A2C"/>
          </a:solidFill>
          <a:ln/>
        </p:spPr>
        <p:txBody>
          <a:bodyPr/>
          <a:lstStyle/>
          <a:p>
            <a:endParaRPr lang="en-IN"/>
          </a:p>
        </p:txBody>
      </p:sp>
      <p:pic>
        <p:nvPicPr>
          <p:cNvPr id="17" name="Image 4" descr="preencoded.png"/>
          <p:cNvPicPr>
            <a:picLocks noChangeAspect="1"/>
          </p:cNvPicPr>
          <p:nvPr/>
        </p:nvPicPr>
        <p:blipFill>
          <a:blip r:embed="rId7"/>
          <a:stretch>
            <a:fillRect/>
          </a:stretch>
        </p:blipFill>
        <p:spPr>
          <a:xfrm>
            <a:off x="931902" y="6694527"/>
            <a:ext cx="258842" cy="207050"/>
          </a:xfrm>
          <a:prstGeom prst="rect">
            <a:avLst/>
          </a:prstGeom>
        </p:spPr>
      </p:pic>
      <p:sp>
        <p:nvSpPr>
          <p:cNvPr id="18" name="Text 11"/>
          <p:cNvSpPr/>
          <p:nvPr/>
        </p:nvSpPr>
        <p:spPr>
          <a:xfrm>
            <a:off x="1397794" y="6647140"/>
            <a:ext cx="12300704" cy="662940"/>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Mukta Light" pitchFamily="34" charset="0"/>
                <a:ea typeface="Mukta Light" pitchFamily="34" charset="-122"/>
                <a:cs typeface="Mukta Light" pitchFamily="34" charset="-120"/>
              </a:rPr>
              <a:t>The system maintains working copies in local storage for optimal performance while leveraging IPFS for demonstration of decentralized principles and data integrity.</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0802" y="551259"/>
            <a:ext cx="4450080" cy="556260"/>
          </a:xfrm>
          <a:prstGeom prst="rect">
            <a:avLst/>
          </a:prstGeom>
          <a:noFill/>
          <a:ln/>
        </p:spPr>
        <p:txBody>
          <a:bodyPr wrap="none" lIns="0" tIns="0" rIns="0" bIns="0" rtlCol="0" anchor="t"/>
          <a:lstStyle/>
          <a:p>
            <a:pPr marL="0" indent="0" algn="l">
              <a:lnSpc>
                <a:spcPts val="4350"/>
              </a:lnSpc>
              <a:buNone/>
            </a:pPr>
            <a:r>
              <a:rPr lang="en-US" sz="3500" dirty="0">
                <a:solidFill>
                  <a:srgbClr val="C6BFEE"/>
                </a:solidFill>
                <a:latin typeface="Prompt Medium" pitchFamily="34" charset="0"/>
                <a:ea typeface="Prompt Medium" pitchFamily="34" charset="-122"/>
                <a:cs typeface="Prompt Medium" pitchFamily="34" charset="-120"/>
              </a:rPr>
              <a:t>Core Modules</a:t>
            </a:r>
            <a:endParaRPr lang="en-US" sz="35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802" y="1507927"/>
            <a:ext cx="500539" cy="500539"/>
          </a:xfrm>
          <a:prstGeom prst="rect">
            <a:avLst/>
          </a:prstGeom>
        </p:spPr>
      </p:pic>
      <p:sp>
        <p:nvSpPr>
          <p:cNvPr id="4" name="Text 1"/>
          <p:cNvSpPr/>
          <p:nvPr/>
        </p:nvSpPr>
        <p:spPr>
          <a:xfrm>
            <a:off x="700802" y="2258735"/>
            <a:ext cx="2225040" cy="278130"/>
          </a:xfrm>
          <a:prstGeom prst="rect">
            <a:avLst/>
          </a:prstGeom>
          <a:noFill/>
          <a:ln/>
        </p:spPr>
        <p:txBody>
          <a:bodyPr wrap="none" lIns="0" tIns="0" rIns="0" bIns="0" rtlCol="0" anchor="t"/>
          <a:lstStyle/>
          <a:p>
            <a:pPr marL="0" indent="0" algn="l">
              <a:lnSpc>
                <a:spcPts val="2150"/>
              </a:lnSpc>
              <a:buNone/>
            </a:pPr>
            <a:r>
              <a:rPr lang="en-US" sz="1750" dirty="0">
                <a:solidFill>
                  <a:srgbClr val="DAD8E9"/>
                </a:solidFill>
                <a:latin typeface="Prompt Medium" pitchFamily="34" charset="0"/>
                <a:ea typeface="Prompt Medium" pitchFamily="34" charset="-122"/>
                <a:cs typeface="Prompt Medium" pitchFamily="34" charset="-120"/>
              </a:rPr>
              <a:t>Authentication</a:t>
            </a:r>
            <a:endParaRPr lang="en-US" sz="1750" dirty="0"/>
          </a:p>
        </p:txBody>
      </p:sp>
      <p:sp>
        <p:nvSpPr>
          <p:cNvPr id="5" name="Text 2"/>
          <p:cNvSpPr/>
          <p:nvPr/>
        </p:nvSpPr>
        <p:spPr>
          <a:xfrm>
            <a:off x="700802" y="2656999"/>
            <a:ext cx="6489263" cy="640794"/>
          </a:xfrm>
          <a:prstGeom prst="rect">
            <a:avLst/>
          </a:prstGeom>
          <a:noFill/>
          <a:ln/>
        </p:spPr>
        <p:txBody>
          <a:bodyPr wrap="squar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Secure user registration and login powered by Firebase Authentication with email verification and session management</a:t>
            </a:r>
            <a:endParaRPr lang="en-US" sz="15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0335" y="1507927"/>
            <a:ext cx="500539" cy="500539"/>
          </a:xfrm>
          <a:prstGeom prst="rect">
            <a:avLst/>
          </a:prstGeom>
        </p:spPr>
      </p:pic>
      <p:sp>
        <p:nvSpPr>
          <p:cNvPr id="7" name="Text 3"/>
          <p:cNvSpPr/>
          <p:nvPr/>
        </p:nvSpPr>
        <p:spPr>
          <a:xfrm>
            <a:off x="7440335" y="2258735"/>
            <a:ext cx="2225040" cy="278130"/>
          </a:xfrm>
          <a:prstGeom prst="rect">
            <a:avLst/>
          </a:prstGeom>
          <a:noFill/>
          <a:ln/>
        </p:spPr>
        <p:txBody>
          <a:bodyPr wrap="none" lIns="0" tIns="0" rIns="0" bIns="0" rtlCol="0" anchor="t"/>
          <a:lstStyle/>
          <a:p>
            <a:pPr marL="0" indent="0" algn="l">
              <a:lnSpc>
                <a:spcPts val="2150"/>
              </a:lnSpc>
              <a:buNone/>
            </a:pPr>
            <a:r>
              <a:rPr lang="en-US" sz="1750" dirty="0">
                <a:solidFill>
                  <a:srgbClr val="DAD8E9"/>
                </a:solidFill>
                <a:latin typeface="Prompt Medium" pitchFamily="34" charset="0"/>
                <a:ea typeface="Prompt Medium" pitchFamily="34" charset="-122"/>
                <a:cs typeface="Prompt Medium" pitchFamily="34" charset="-120"/>
              </a:rPr>
              <a:t>Dashboard</a:t>
            </a:r>
            <a:endParaRPr lang="en-US" sz="1750" dirty="0"/>
          </a:p>
        </p:txBody>
      </p:sp>
      <p:sp>
        <p:nvSpPr>
          <p:cNvPr id="8" name="Text 4"/>
          <p:cNvSpPr/>
          <p:nvPr/>
        </p:nvSpPr>
        <p:spPr>
          <a:xfrm>
            <a:off x="7440335" y="2656999"/>
            <a:ext cx="6489263" cy="640794"/>
          </a:xfrm>
          <a:prstGeom prst="rect">
            <a:avLst/>
          </a:prstGeom>
          <a:noFill/>
          <a:ln/>
        </p:spPr>
        <p:txBody>
          <a:bodyPr wrap="squar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Centralized command center displaying all documents, recent activity, sharing status, and quick access to key functions</a:t>
            </a:r>
            <a:endParaRPr lang="en-US" sz="15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0802" y="3698200"/>
            <a:ext cx="500539" cy="500539"/>
          </a:xfrm>
          <a:prstGeom prst="rect">
            <a:avLst/>
          </a:prstGeom>
        </p:spPr>
      </p:pic>
      <p:sp>
        <p:nvSpPr>
          <p:cNvPr id="10" name="Text 5"/>
          <p:cNvSpPr/>
          <p:nvPr/>
        </p:nvSpPr>
        <p:spPr>
          <a:xfrm>
            <a:off x="700802" y="4449008"/>
            <a:ext cx="2588419" cy="278130"/>
          </a:xfrm>
          <a:prstGeom prst="rect">
            <a:avLst/>
          </a:prstGeom>
          <a:noFill/>
          <a:ln/>
        </p:spPr>
        <p:txBody>
          <a:bodyPr wrap="none" lIns="0" tIns="0" rIns="0" bIns="0" rtlCol="0" anchor="t"/>
          <a:lstStyle/>
          <a:p>
            <a:pPr marL="0" indent="0" algn="l">
              <a:lnSpc>
                <a:spcPts val="2150"/>
              </a:lnSpc>
              <a:buNone/>
            </a:pPr>
            <a:r>
              <a:rPr lang="en-US" sz="1750" dirty="0">
                <a:solidFill>
                  <a:srgbClr val="DAD8E9"/>
                </a:solidFill>
                <a:latin typeface="Prompt Medium" pitchFamily="34" charset="0"/>
                <a:ea typeface="Prompt Medium" pitchFamily="34" charset="-122"/>
                <a:cs typeface="Prompt Medium" pitchFamily="34" charset="-120"/>
              </a:rPr>
              <a:t>Document Management</a:t>
            </a:r>
            <a:endParaRPr lang="en-US" sz="1750" dirty="0"/>
          </a:p>
        </p:txBody>
      </p:sp>
      <p:sp>
        <p:nvSpPr>
          <p:cNvPr id="11" name="Text 6"/>
          <p:cNvSpPr/>
          <p:nvPr/>
        </p:nvSpPr>
        <p:spPr>
          <a:xfrm>
            <a:off x="700802" y="4847273"/>
            <a:ext cx="6489263" cy="640794"/>
          </a:xfrm>
          <a:prstGeom prst="rect">
            <a:avLst/>
          </a:prstGeom>
          <a:noFill/>
          <a:ln/>
        </p:spPr>
        <p:txBody>
          <a:bodyPr wrap="squar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Upload, view, organize, and delete files with support for multiple formats and metadata tracking</a:t>
            </a:r>
            <a:endParaRPr lang="en-US" sz="155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40335" y="3698200"/>
            <a:ext cx="500539" cy="500539"/>
          </a:xfrm>
          <a:prstGeom prst="rect">
            <a:avLst/>
          </a:prstGeom>
        </p:spPr>
      </p:pic>
      <p:sp>
        <p:nvSpPr>
          <p:cNvPr id="13" name="Text 7"/>
          <p:cNvSpPr/>
          <p:nvPr/>
        </p:nvSpPr>
        <p:spPr>
          <a:xfrm>
            <a:off x="7440335" y="4449008"/>
            <a:ext cx="2225040" cy="278130"/>
          </a:xfrm>
          <a:prstGeom prst="rect">
            <a:avLst/>
          </a:prstGeom>
          <a:noFill/>
          <a:ln/>
        </p:spPr>
        <p:txBody>
          <a:bodyPr wrap="none" lIns="0" tIns="0" rIns="0" bIns="0" rtlCol="0" anchor="t"/>
          <a:lstStyle/>
          <a:p>
            <a:pPr marL="0" indent="0" algn="l">
              <a:lnSpc>
                <a:spcPts val="2150"/>
              </a:lnSpc>
              <a:buNone/>
            </a:pPr>
            <a:r>
              <a:rPr lang="en-US" sz="1750" dirty="0">
                <a:solidFill>
                  <a:srgbClr val="DAD8E9"/>
                </a:solidFill>
                <a:latin typeface="Prompt Medium" pitchFamily="34" charset="0"/>
                <a:ea typeface="Prompt Medium" pitchFamily="34" charset="-122"/>
                <a:cs typeface="Prompt Medium" pitchFamily="34" charset="-120"/>
              </a:rPr>
              <a:t>Sharing Engine</a:t>
            </a:r>
            <a:endParaRPr lang="en-US" sz="1750" dirty="0"/>
          </a:p>
        </p:txBody>
      </p:sp>
      <p:sp>
        <p:nvSpPr>
          <p:cNvPr id="14" name="Text 8"/>
          <p:cNvSpPr/>
          <p:nvPr/>
        </p:nvSpPr>
        <p:spPr>
          <a:xfrm>
            <a:off x="7440335" y="4847273"/>
            <a:ext cx="6489263" cy="640794"/>
          </a:xfrm>
          <a:prstGeom prst="rect">
            <a:avLst/>
          </a:prstGeom>
          <a:noFill/>
          <a:ln/>
        </p:spPr>
        <p:txBody>
          <a:bodyPr wrap="squar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Granular control over recipients, permission levels, and automatic expiration with secure link generation</a:t>
            </a:r>
            <a:endParaRPr lang="en-US" sz="155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0802" y="5888474"/>
            <a:ext cx="500539" cy="500539"/>
          </a:xfrm>
          <a:prstGeom prst="rect">
            <a:avLst/>
          </a:prstGeom>
        </p:spPr>
      </p:pic>
      <p:sp>
        <p:nvSpPr>
          <p:cNvPr id="16" name="Text 9"/>
          <p:cNvSpPr/>
          <p:nvPr/>
        </p:nvSpPr>
        <p:spPr>
          <a:xfrm>
            <a:off x="700802" y="6639282"/>
            <a:ext cx="2225040" cy="278130"/>
          </a:xfrm>
          <a:prstGeom prst="rect">
            <a:avLst/>
          </a:prstGeom>
          <a:noFill/>
          <a:ln/>
        </p:spPr>
        <p:txBody>
          <a:bodyPr wrap="none" lIns="0" tIns="0" rIns="0" bIns="0" rtlCol="0" anchor="t"/>
          <a:lstStyle/>
          <a:p>
            <a:pPr marL="0" indent="0" algn="l">
              <a:lnSpc>
                <a:spcPts val="2150"/>
              </a:lnSpc>
              <a:buNone/>
            </a:pPr>
            <a:r>
              <a:rPr lang="en-US" sz="1750" dirty="0">
                <a:solidFill>
                  <a:srgbClr val="DAD8E9"/>
                </a:solidFill>
                <a:latin typeface="Prompt Medium" pitchFamily="34" charset="0"/>
                <a:ea typeface="Prompt Medium" pitchFamily="34" charset="-122"/>
                <a:cs typeface="Prompt Medium" pitchFamily="34" charset="-120"/>
              </a:rPr>
              <a:t>Activity Logs</a:t>
            </a:r>
            <a:endParaRPr lang="en-US" sz="1750" dirty="0"/>
          </a:p>
        </p:txBody>
      </p:sp>
      <p:sp>
        <p:nvSpPr>
          <p:cNvPr id="17" name="Text 10"/>
          <p:cNvSpPr/>
          <p:nvPr/>
        </p:nvSpPr>
        <p:spPr>
          <a:xfrm>
            <a:off x="700802" y="7037546"/>
            <a:ext cx="6489263" cy="640794"/>
          </a:xfrm>
          <a:prstGeom prst="rect">
            <a:avLst/>
          </a:prstGeom>
          <a:noFill/>
          <a:ln/>
        </p:spPr>
        <p:txBody>
          <a:bodyPr wrap="squar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Comprehensive audit trail tracking every upload, share, view, and revocation with timestamps and user details</a:t>
            </a:r>
            <a:endParaRPr lang="en-US" sz="1550" dirty="0"/>
          </a:p>
        </p:txBody>
      </p:sp>
      <p:pic>
        <p:nvPicPr>
          <p:cNvPr id="18"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40335" y="5888474"/>
            <a:ext cx="500539" cy="500539"/>
          </a:xfrm>
          <a:prstGeom prst="rect">
            <a:avLst/>
          </a:prstGeom>
        </p:spPr>
      </p:pic>
      <p:sp>
        <p:nvSpPr>
          <p:cNvPr id="19" name="Text 11"/>
          <p:cNvSpPr/>
          <p:nvPr/>
        </p:nvSpPr>
        <p:spPr>
          <a:xfrm>
            <a:off x="7440335" y="6639282"/>
            <a:ext cx="2376011" cy="278130"/>
          </a:xfrm>
          <a:prstGeom prst="rect">
            <a:avLst/>
          </a:prstGeom>
          <a:noFill/>
          <a:ln/>
        </p:spPr>
        <p:txBody>
          <a:bodyPr wrap="none" lIns="0" tIns="0" rIns="0" bIns="0" rtlCol="0" anchor="t"/>
          <a:lstStyle/>
          <a:p>
            <a:pPr marL="0" indent="0" algn="l">
              <a:lnSpc>
                <a:spcPts val="2150"/>
              </a:lnSpc>
              <a:buNone/>
            </a:pPr>
            <a:r>
              <a:rPr lang="en-US" sz="1750" dirty="0">
                <a:solidFill>
                  <a:srgbClr val="DAD8E9"/>
                </a:solidFill>
                <a:latin typeface="Prompt Medium" pitchFamily="34" charset="0"/>
                <a:ea typeface="Prompt Medium" pitchFamily="34" charset="-122"/>
                <a:cs typeface="Prompt Medium" pitchFamily="34" charset="-120"/>
              </a:rPr>
              <a:t>Notifications &amp; Profile</a:t>
            </a:r>
            <a:endParaRPr lang="en-US" sz="1750" dirty="0"/>
          </a:p>
        </p:txBody>
      </p:sp>
      <p:sp>
        <p:nvSpPr>
          <p:cNvPr id="20" name="Text 12"/>
          <p:cNvSpPr/>
          <p:nvPr/>
        </p:nvSpPr>
        <p:spPr>
          <a:xfrm>
            <a:off x="7440335" y="7037546"/>
            <a:ext cx="6489263" cy="640794"/>
          </a:xfrm>
          <a:prstGeom prst="rect">
            <a:avLst/>
          </a:prstGeom>
          <a:noFill/>
          <a:ln/>
        </p:spPr>
        <p:txBody>
          <a:bodyPr wrap="squar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Real-time alerts for document requests and access events, plus personalized user settings and preferences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9705" y="855226"/>
            <a:ext cx="7596902" cy="574000"/>
          </a:xfrm>
          <a:prstGeom prst="rect">
            <a:avLst/>
          </a:prstGeom>
          <a:noFill/>
          <a:ln/>
        </p:spPr>
        <p:txBody>
          <a:bodyPr wrap="none" lIns="0" tIns="0" rIns="0" bIns="0" rtlCol="0" anchor="t"/>
          <a:lstStyle/>
          <a:p>
            <a:pPr marL="0" indent="0" algn="l">
              <a:lnSpc>
                <a:spcPts val="4500"/>
              </a:lnSpc>
              <a:buNone/>
            </a:pPr>
            <a:r>
              <a:rPr lang="en-US" sz="3600" dirty="0">
                <a:solidFill>
                  <a:srgbClr val="C6BFEE"/>
                </a:solidFill>
                <a:latin typeface="Prompt Medium" pitchFamily="34" charset="0"/>
                <a:ea typeface="Prompt Medium" pitchFamily="34" charset="-122"/>
                <a:cs typeface="Prompt Medium" pitchFamily="34" charset="-120"/>
              </a:rPr>
              <a:t>Document Management Workflow</a:t>
            </a:r>
            <a:endParaRPr lang="en-US" sz="3600" dirty="0"/>
          </a:p>
        </p:txBody>
      </p:sp>
      <p:sp>
        <p:nvSpPr>
          <p:cNvPr id="4" name="Text 1"/>
          <p:cNvSpPr/>
          <p:nvPr/>
        </p:nvSpPr>
        <p:spPr>
          <a:xfrm>
            <a:off x="6209705" y="1739146"/>
            <a:ext cx="206573" cy="258247"/>
          </a:xfrm>
          <a:prstGeom prst="rect">
            <a:avLst/>
          </a:prstGeom>
          <a:noFill/>
          <a:ln/>
        </p:spPr>
        <p:txBody>
          <a:bodyPr wrap="none" lIns="0" tIns="0" rIns="0" bIns="0" rtlCol="0" anchor="t"/>
          <a:lstStyle/>
          <a:p>
            <a:pPr marL="0" indent="0" algn="l">
              <a:lnSpc>
                <a:spcPts val="2600"/>
              </a:lnSpc>
              <a:buNone/>
            </a:pPr>
            <a:r>
              <a:rPr lang="en-US" sz="1600" dirty="0">
                <a:solidFill>
                  <a:srgbClr val="DAD8E9"/>
                </a:solidFill>
                <a:latin typeface="Prompt Light" pitchFamily="34" charset="0"/>
                <a:ea typeface="Prompt Light" pitchFamily="34" charset="-122"/>
                <a:cs typeface="Prompt Light" pitchFamily="34" charset="-120"/>
              </a:rPr>
              <a:t>01</a:t>
            </a:r>
            <a:endParaRPr lang="en-US" sz="1600" dirty="0"/>
          </a:p>
        </p:txBody>
      </p:sp>
      <p:sp>
        <p:nvSpPr>
          <p:cNvPr id="5" name="Shape 2"/>
          <p:cNvSpPr/>
          <p:nvPr/>
        </p:nvSpPr>
        <p:spPr>
          <a:xfrm>
            <a:off x="6209705" y="2067401"/>
            <a:ext cx="3745349" cy="22860"/>
          </a:xfrm>
          <a:prstGeom prst="rect">
            <a:avLst/>
          </a:prstGeom>
          <a:solidFill>
            <a:srgbClr val="A95B95"/>
          </a:solidFill>
          <a:ln/>
        </p:spPr>
        <p:txBody>
          <a:bodyPr/>
          <a:lstStyle/>
          <a:p>
            <a:endParaRPr lang="en-IN"/>
          </a:p>
        </p:txBody>
      </p:sp>
      <p:sp>
        <p:nvSpPr>
          <p:cNvPr id="6" name="Text 3"/>
          <p:cNvSpPr/>
          <p:nvPr/>
        </p:nvSpPr>
        <p:spPr>
          <a:xfrm>
            <a:off x="6209705" y="2216348"/>
            <a:ext cx="2296120" cy="287060"/>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User Upload</a:t>
            </a:r>
            <a:endParaRPr lang="en-US" sz="1800" dirty="0"/>
          </a:p>
        </p:txBody>
      </p:sp>
      <p:sp>
        <p:nvSpPr>
          <p:cNvPr id="7" name="Text 4"/>
          <p:cNvSpPr/>
          <p:nvPr/>
        </p:nvSpPr>
        <p:spPr>
          <a:xfrm>
            <a:off x="6209705" y="2627352"/>
            <a:ext cx="3745349" cy="991910"/>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File is uploaded through the web interface and immediately saved to local storage for fast access</a:t>
            </a:r>
            <a:endParaRPr lang="en-US" sz="1600" dirty="0"/>
          </a:p>
        </p:txBody>
      </p:sp>
      <p:sp>
        <p:nvSpPr>
          <p:cNvPr id="8" name="Text 5"/>
          <p:cNvSpPr/>
          <p:nvPr/>
        </p:nvSpPr>
        <p:spPr>
          <a:xfrm>
            <a:off x="10161627" y="1739146"/>
            <a:ext cx="206573" cy="258247"/>
          </a:xfrm>
          <a:prstGeom prst="rect">
            <a:avLst/>
          </a:prstGeom>
          <a:noFill/>
          <a:ln/>
        </p:spPr>
        <p:txBody>
          <a:bodyPr wrap="none" lIns="0" tIns="0" rIns="0" bIns="0" rtlCol="0" anchor="t"/>
          <a:lstStyle/>
          <a:p>
            <a:pPr marL="0" indent="0" algn="l">
              <a:lnSpc>
                <a:spcPts val="2600"/>
              </a:lnSpc>
              <a:buNone/>
            </a:pPr>
            <a:r>
              <a:rPr lang="en-US" sz="1600" dirty="0">
                <a:solidFill>
                  <a:srgbClr val="DAD8E9"/>
                </a:solidFill>
                <a:latin typeface="Prompt Light" pitchFamily="34" charset="0"/>
                <a:ea typeface="Prompt Light" pitchFamily="34" charset="-122"/>
                <a:cs typeface="Prompt Light" pitchFamily="34" charset="-120"/>
              </a:rPr>
              <a:t>02</a:t>
            </a:r>
            <a:endParaRPr lang="en-US" sz="1600" dirty="0"/>
          </a:p>
        </p:txBody>
      </p:sp>
      <p:sp>
        <p:nvSpPr>
          <p:cNvPr id="9" name="Shape 6"/>
          <p:cNvSpPr/>
          <p:nvPr/>
        </p:nvSpPr>
        <p:spPr>
          <a:xfrm>
            <a:off x="10161627" y="2067401"/>
            <a:ext cx="3745468" cy="22860"/>
          </a:xfrm>
          <a:prstGeom prst="rect">
            <a:avLst/>
          </a:prstGeom>
          <a:solidFill>
            <a:srgbClr val="A95B95"/>
          </a:solidFill>
          <a:ln/>
        </p:spPr>
        <p:txBody>
          <a:bodyPr/>
          <a:lstStyle/>
          <a:p>
            <a:endParaRPr lang="en-IN"/>
          </a:p>
        </p:txBody>
      </p:sp>
      <p:sp>
        <p:nvSpPr>
          <p:cNvPr id="10" name="Text 7"/>
          <p:cNvSpPr/>
          <p:nvPr/>
        </p:nvSpPr>
        <p:spPr>
          <a:xfrm>
            <a:off x="10161627" y="2216348"/>
            <a:ext cx="2296120" cy="287060"/>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IPFS Pinning</a:t>
            </a:r>
            <a:endParaRPr lang="en-US" sz="1800" dirty="0"/>
          </a:p>
        </p:txBody>
      </p:sp>
      <p:sp>
        <p:nvSpPr>
          <p:cNvPr id="11" name="Text 8"/>
          <p:cNvSpPr/>
          <p:nvPr/>
        </p:nvSpPr>
        <p:spPr>
          <a:xfrm>
            <a:off x="10161627" y="2627352"/>
            <a:ext cx="3745468" cy="991910"/>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A copy is pinned to Pinata/IPFS network, generating a unique Content Identifier (CID) for decentralized reference</a:t>
            </a:r>
            <a:endParaRPr lang="en-US" sz="1600" dirty="0"/>
          </a:p>
        </p:txBody>
      </p:sp>
      <p:sp>
        <p:nvSpPr>
          <p:cNvPr id="12" name="Text 9"/>
          <p:cNvSpPr/>
          <p:nvPr/>
        </p:nvSpPr>
        <p:spPr>
          <a:xfrm>
            <a:off x="6209705" y="3980736"/>
            <a:ext cx="206573" cy="258247"/>
          </a:xfrm>
          <a:prstGeom prst="rect">
            <a:avLst/>
          </a:prstGeom>
          <a:noFill/>
          <a:ln/>
        </p:spPr>
        <p:txBody>
          <a:bodyPr wrap="none" lIns="0" tIns="0" rIns="0" bIns="0" rtlCol="0" anchor="t"/>
          <a:lstStyle/>
          <a:p>
            <a:pPr marL="0" indent="0" algn="l">
              <a:lnSpc>
                <a:spcPts val="2600"/>
              </a:lnSpc>
              <a:buNone/>
            </a:pPr>
            <a:r>
              <a:rPr lang="en-US" sz="1600" dirty="0">
                <a:solidFill>
                  <a:srgbClr val="DAD8E9"/>
                </a:solidFill>
                <a:latin typeface="Prompt Light" pitchFamily="34" charset="0"/>
                <a:ea typeface="Prompt Light" pitchFamily="34" charset="-122"/>
                <a:cs typeface="Prompt Light" pitchFamily="34" charset="-120"/>
              </a:rPr>
              <a:t>03</a:t>
            </a:r>
            <a:endParaRPr lang="en-US" sz="1600" dirty="0"/>
          </a:p>
        </p:txBody>
      </p:sp>
      <p:sp>
        <p:nvSpPr>
          <p:cNvPr id="13" name="Shape 10"/>
          <p:cNvSpPr/>
          <p:nvPr/>
        </p:nvSpPr>
        <p:spPr>
          <a:xfrm>
            <a:off x="6209705" y="4308991"/>
            <a:ext cx="3745349" cy="22860"/>
          </a:xfrm>
          <a:prstGeom prst="rect">
            <a:avLst/>
          </a:prstGeom>
          <a:solidFill>
            <a:srgbClr val="A95B95"/>
          </a:solidFill>
          <a:ln/>
        </p:spPr>
        <p:txBody>
          <a:bodyPr/>
          <a:lstStyle/>
          <a:p>
            <a:endParaRPr lang="en-IN"/>
          </a:p>
        </p:txBody>
      </p:sp>
      <p:sp>
        <p:nvSpPr>
          <p:cNvPr id="14" name="Text 11"/>
          <p:cNvSpPr/>
          <p:nvPr/>
        </p:nvSpPr>
        <p:spPr>
          <a:xfrm>
            <a:off x="6209705" y="4457938"/>
            <a:ext cx="2296120" cy="287060"/>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Metadata Storage</a:t>
            </a:r>
            <a:endParaRPr lang="en-US" sz="1800" dirty="0"/>
          </a:p>
        </p:txBody>
      </p:sp>
      <p:sp>
        <p:nvSpPr>
          <p:cNvPr id="15" name="Text 12"/>
          <p:cNvSpPr/>
          <p:nvPr/>
        </p:nvSpPr>
        <p:spPr>
          <a:xfrm>
            <a:off x="6209705" y="4868942"/>
            <a:ext cx="3745349" cy="991910"/>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Document metadata including filename, CID, upload timestamp, and owner information stored in Firebase Firestore</a:t>
            </a:r>
            <a:endParaRPr lang="en-US" sz="1600" dirty="0"/>
          </a:p>
        </p:txBody>
      </p:sp>
      <p:sp>
        <p:nvSpPr>
          <p:cNvPr id="16" name="Text 13"/>
          <p:cNvSpPr/>
          <p:nvPr/>
        </p:nvSpPr>
        <p:spPr>
          <a:xfrm>
            <a:off x="10161627" y="3980736"/>
            <a:ext cx="206573" cy="258247"/>
          </a:xfrm>
          <a:prstGeom prst="rect">
            <a:avLst/>
          </a:prstGeom>
          <a:noFill/>
          <a:ln/>
        </p:spPr>
        <p:txBody>
          <a:bodyPr wrap="none" lIns="0" tIns="0" rIns="0" bIns="0" rtlCol="0" anchor="t"/>
          <a:lstStyle/>
          <a:p>
            <a:pPr marL="0" indent="0" algn="l">
              <a:lnSpc>
                <a:spcPts val="2600"/>
              </a:lnSpc>
              <a:buNone/>
            </a:pPr>
            <a:r>
              <a:rPr lang="en-US" sz="1600" dirty="0">
                <a:solidFill>
                  <a:srgbClr val="DAD8E9"/>
                </a:solidFill>
                <a:latin typeface="Prompt Light" pitchFamily="34" charset="0"/>
                <a:ea typeface="Prompt Light" pitchFamily="34" charset="-122"/>
                <a:cs typeface="Prompt Light" pitchFamily="34" charset="-120"/>
              </a:rPr>
              <a:t>04</a:t>
            </a:r>
            <a:endParaRPr lang="en-US" sz="1600" dirty="0"/>
          </a:p>
        </p:txBody>
      </p:sp>
      <p:sp>
        <p:nvSpPr>
          <p:cNvPr id="17" name="Shape 14"/>
          <p:cNvSpPr/>
          <p:nvPr/>
        </p:nvSpPr>
        <p:spPr>
          <a:xfrm>
            <a:off x="10161627" y="4308991"/>
            <a:ext cx="3745468" cy="22860"/>
          </a:xfrm>
          <a:prstGeom prst="rect">
            <a:avLst/>
          </a:prstGeom>
          <a:solidFill>
            <a:srgbClr val="A95B95"/>
          </a:solidFill>
          <a:ln/>
        </p:spPr>
        <p:txBody>
          <a:bodyPr/>
          <a:lstStyle/>
          <a:p>
            <a:endParaRPr lang="en-IN"/>
          </a:p>
        </p:txBody>
      </p:sp>
      <p:sp>
        <p:nvSpPr>
          <p:cNvPr id="18" name="Text 15"/>
          <p:cNvSpPr/>
          <p:nvPr/>
        </p:nvSpPr>
        <p:spPr>
          <a:xfrm>
            <a:off x="10161627" y="4457938"/>
            <a:ext cx="2296120" cy="287060"/>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Dashboard Display</a:t>
            </a:r>
            <a:endParaRPr lang="en-US" sz="1800" dirty="0"/>
          </a:p>
        </p:txBody>
      </p:sp>
      <p:sp>
        <p:nvSpPr>
          <p:cNvPr id="19" name="Text 16"/>
          <p:cNvSpPr/>
          <p:nvPr/>
        </p:nvSpPr>
        <p:spPr>
          <a:xfrm>
            <a:off x="10161627" y="4868942"/>
            <a:ext cx="3745468" cy="991910"/>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File appears on user dashboard with action buttons for viewing, sharing, and deletion—full control maintained</a:t>
            </a:r>
            <a:endParaRPr lang="en-US" sz="1600" dirty="0"/>
          </a:p>
        </p:txBody>
      </p:sp>
      <p:sp>
        <p:nvSpPr>
          <p:cNvPr id="20" name="Text 17"/>
          <p:cNvSpPr/>
          <p:nvPr/>
        </p:nvSpPr>
        <p:spPr>
          <a:xfrm>
            <a:off x="6519624" y="6480572"/>
            <a:ext cx="7387471" cy="661273"/>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"Upload once, manage completely. Your documents remain under your control at every stage."</a:t>
            </a:r>
            <a:endParaRPr lang="en-US" sz="1600" dirty="0"/>
          </a:p>
        </p:txBody>
      </p:sp>
      <p:sp>
        <p:nvSpPr>
          <p:cNvPr id="21" name="Shape 18"/>
          <p:cNvSpPr/>
          <p:nvPr/>
        </p:nvSpPr>
        <p:spPr>
          <a:xfrm>
            <a:off x="6209705" y="6248162"/>
            <a:ext cx="22860" cy="1126093"/>
          </a:xfrm>
          <a:prstGeom prst="rect">
            <a:avLst/>
          </a:prstGeom>
          <a:solidFill>
            <a:srgbClr val="A95B95"/>
          </a:solidFill>
          <a:ln/>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0210" y="1003697"/>
            <a:ext cx="4636294" cy="579477"/>
          </a:xfrm>
          <a:prstGeom prst="rect">
            <a:avLst/>
          </a:prstGeom>
          <a:noFill/>
          <a:ln/>
        </p:spPr>
        <p:txBody>
          <a:bodyPr wrap="none" lIns="0" tIns="0" rIns="0" bIns="0" rtlCol="0" anchor="t"/>
          <a:lstStyle/>
          <a:p>
            <a:pPr marL="0" indent="0" algn="l">
              <a:lnSpc>
                <a:spcPts val="4550"/>
              </a:lnSpc>
              <a:buNone/>
            </a:pPr>
            <a:r>
              <a:rPr lang="en-US" sz="3650" dirty="0">
                <a:solidFill>
                  <a:srgbClr val="C6BFEE"/>
                </a:solidFill>
                <a:latin typeface="Prompt Medium" pitchFamily="34" charset="0"/>
                <a:ea typeface="Prompt Medium" pitchFamily="34" charset="-122"/>
                <a:cs typeface="Prompt Medium" pitchFamily="34" charset="-120"/>
              </a:rPr>
              <a:t>Advanced Features</a:t>
            </a:r>
            <a:endParaRPr lang="en-US" sz="3650" dirty="0"/>
          </a:p>
        </p:txBody>
      </p:sp>
      <p:sp>
        <p:nvSpPr>
          <p:cNvPr id="3" name="Shape 1"/>
          <p:cNvSpPr/>
          <p:nvPr/>
        </p:nvSpPr>
        <p:spPr>
          <a:xfrm>
            <a:off x="596395" y="2048590"/>
            <a:ext cx="4250888" cy="5225534"/>
          </a:xfrm>
          <a:prstGeom prst="roundRect">
            <a:avLst>
              <a:gd name="adj" fmla="val 2581"/>
            </a:avLst>
          </a:prstGeom>
          <a:solidFill>
            <a:srgbClr val="0B0C23">
              <a:alpha val="95000"/>
            </a:srgbClr>
          </a:solidFill>
          <a:ln w="22860">
            <a:solidFill>
              <a:srgbClr val="6D4562"/>
            </a:solidFill>
            <a:prstDash val="solid"/>
          </a:ln>
        </p:spPr>
        <p:txBody>
          <a:bodyPr/>
          <a:lstStyle/>
          <a:p>
            <a:endParaRPr lang="en-IN"/>
          </a:p>
        </p:txBody>
      </p:sp>
      <p:sp>
        <p:nvSpPr>
          <p:cNvPr id="4" name="Shape 2"/>
          <p:cNvSpPr/>
          <p:nvPr/>
        </p:nvSpPr>
        <p:spPr>
          <a:xfrm>
            <a:off x="504955" y="2048590"/>
            <a:ext cx="91440" cy="5225534"/>
          </a:xfrm>
          <a:prstGeom prst="roundRect">
            <a:avLst>
              <a:gd name="adj" fmla="val 95830"/>
            </a:avLst>
          </a:prstGeom>
          <a:solidFill>
            <a:srgbClr val="A95B95"/>
          </a:solidFill>
          <a:ln/>
        </p:spPr>
        <p:txBody>
          <a:bodyPr/>
          <a:lstStyle/>
          <a:p>
            <a:endParaRPr lang="en-IN"/>
          </a:p>
        </p:txBody>
      </p:sp>
      <p:sp>
        <p:nvSpPr>
          <p:cNvPr id="5" name="Text 3"/>
          <p:cNvSpPr/>
          <p:nvPr/>
        </p:nvSpPr>
        <p:spPr>
          <a:xfrm>
            <a:off x="1030248" y="2231827"/>
            <a:ext cx="3719393" cy="695325"/>
          </a:xfrm>
          <a:prstGeom prst="rect">
            <a:avLst/>
          </a:prstGeom>
          <a:noFill/>
          <a:ln/>
        </p:spPr>
        <p:txBody>
          <a:bodyPr wrap="square" lIns="0" tIns="0" rIns="0" bIns="0" rtlCol="0" anchor="t"/>
          <a:lstStyle/>
          <a:p>
            <a:pPr>
              <a:lnSpc>
                <a:spcPts val="2700"/>
              </a:lnSpc>
            </a:pPr>
            <a:r>
              <a:rPr lang="en-US" sz="2150" dirty="0">
                <a:solidFill>
                  <a:srgbClr val="DAD8E9"/>
                </a:solidFill>
                <a:latin typeface="Prompt Medium" pitchFamily="34" charset="0"/>
                <a:ea typeface="Prompt Medium" pitchFamily="34" charset="-122"/>
                <a:cs typeface="Prompt Medium" pitchFamily="34" charset="-120"/>
              </a:rPr>
              <a:t>Role-Based Access &amp; Permission Control System</a:t>
            </a:r>
            <a:endParaRPr lang="en-US" sz="2150" dirty="0"/>
          </a:p>
        </p:txBody>
      </p:sp>
      <p:sp>
        <p:nvSpPr>
          <p:cNvPr id="6" name="Text 4"/>
          <p:cNvSpPr/>
          <p:nvPr/>
        </p:nvSpPr>
        <p:spPr>
          <a:xfrm>
            <a:off x="1030248" y="3052286"/>
            <a:ext cx="3719393" cy="2669857"/>
          </a:xfrm>
          <a:prstGeom prst="rect">
            <a:avLst/>
          </a:prstGeom>
          <a:noFill/>
          <a:ln/>
        </p:spPr>
        <p:txBody>
          <a:bodyPr wrap="square" lIns="0" tIns="0" rIns="0" bIns="0" rtlCol="0" anchor="t"/>
          <a:lstStyle/>
          <a:p>
            <a:pPr>
              <a:lnSpc>
                <a:spcPts val="2600"/>
              </a:lnSpc>
            </a:pPr>
            <a:r>
              <a:rPr lang="en-US" sz="1600" dirty="0">
                <a:solidFill>
                  <a:schemeClr val="bg1"/>
                </a:solidFill>
              </a:rPr>
              <a:t>This feature lets users assign specific permissions like </a:t>
            </a:r>
            <a:r>
              <a:rPr lang="en-US" sz="1600" i="1" dirty="0">
                <a:solidFill>
                  <a:schemeClr val="bg1"/>
                </a:solidFill>
              </a:rPr>
              <a:t>View Only</a:t>
            </a:r>
            <a:r>
              <a:rPr lang="en-US" sz="1600" dirty="0">
                <a:solidFill>
                  <a:schemeClr val="bg1"/>
                </a:solidFill>
              </a:rPr>
              <a:t> or </a:t>
            </a:r>
            <a:r>
              <a:rPr lang="en-US" sz="1600" i="1" dirty="0">
                <a:solidFill>
                  <a:schemeClr val="bg1"/>
                </a:solidFill>
              </a:rPr>
              <a:t>View &amp; Download</a:t>
            </a:r>
            <a:r>
              <a:rPr lang="en-US" sz="1600" dirty="0">
                <a:solidFill>
                  <a:schemeClr val="bg1"/>
                </a:solidFill>
              </a:rPr>
              <a:t> while sharing documents.</a:t>
            </a:r>
            <a:br>
              <a:rPr lang="en-US" sz="1600" dirty="0">
                <a:solidFill>
                  <a:schemeClr val="bg1"/>
                </a:solidFill>
              </a:rPr>
            </a:br>
            <a:r>
              <a:rPr lang="en-US" sz="1600" dirty="0">
                <a:solidFill>
                  <a:schemeClr val="bg1"/>
                </a:solidFill>
              </a:rPr>
              <a:t>It ensures secure and controlled access by authorized recipients only.</a:t>
            </a:r>
            <a:br>
              <a:rPr lang="en-US" sz="1600" dirty="0">
                <a:solidFill>
                  <a:schemeClr val="bg1"/>
                </a:solidFill>
              </a:rPr>
            </a:br>
            <a:r>
              <a:rPr lang="en-US" sz="1600" dirty="0">
                <a:solidFill>
                  <a:schemeClr val="bg1"/>
                </a:solidFill>
              </a:rPr>
              <a:t>Users can revoke or modify access anytime, maintaining full ownership and transparency over their data.</a:t>
            </a:r>
          </a:p>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a:t>
            </a:r>
            <a:endParaRPr lang="en-US" sz="1600" dirty="0"/>
          </a:p>
        </p:txBody>
      </p:sp>
      <p:sp>
        <p:nvSpPr>
          <p:cNvPr id="7" name="Text 5"/>
          <p:cNvSpPr/>
          <p:nvPr/>
        </p:nvSpPr>
        <p:spPr>
          <a:xfrm>
            <a:off x="1030248" y="5847278"/>
            <a:ext cx="3719393" cy="333732"/>
          </a:xfrm>
          <a:prstGeom prst="rect">
            <a:avLst/>
          </a:prstGeom>
          <a:noFill/>
          <a:ln/>
        </p:spPr>
        <p:txBody>
          <a:bodyPr wrap="none" lIns="0" tIns="0" rIns="0" bIns="0" rtlCol="0" anchor="t"/>
          <a:lstStyle/>
          <a:p>
            <a:pPr marL="342900" indent="-342900">
              <a:lnSpc>
                <a:spcPts val="2600"/>
              </a:lnSpc>
              <a:buSzPct val="100000"/>
              <a:buChar char="•"/>
            </a:pPr>
            <a:r>
              <a:rPr lang="en-IN" sz="1600" dirty="0">
                <a:solidFill>
                  <a:schemeClr val="bg1"/>
                </a:solidFill>
              </a:rPr>
              <a:t>Granular Access Control</a:t>
            </a:r>
            <a:endParaRPr lang="en-US" sz="1600" dirty="0">
              <a:solidFill>
                <a:schemeClr val="bg1"/>
              </a:solidFill>
            </a:endParaRPr>
          </a:p>
        </p:txBody>
      </p:sp>
      <p:sp>
        <p:nvSpPr>
          <p:cNvPr id="8" name="Text 6"/>
          <p:cNvSpPr/>
          <p:nvPr/>
        </p:nvSpPr>
        <p:spPr>
          <a:xfrm>
            <a:off x="1030248" y="6253996"/>
            <a:ext cx="3719393" cy="333732"/>
          </a:xfrm>
          <a:prstGeom prst="rect">
            <a:avLst/>
          </a:prstGeom>
          <a:noFill/>
          <a:ln/>
        </p:spPr>
        <p:txBody>
          <a:bodyPr wrap="none" lIns="0" tIns="0" rIns="0" bIns="0" rtlCol="0" anchor="t"/>
          <a:lstStyle/>
          <a:p>
            <a:pPr marL="342900" indent="-342900">
              <a:lnSpc>
                <a:spcPts val="2600"/>
              </a:lnSpc>
              <a:buSzPct val="100000"/>
              <a:buChar char="•"/>
            </a:pPr>
            <a:r>
              <a:rPr lang="en-IN" sz="1600" dirty="0">
                <a:solidFill>
                  <a:schemeClr val="bg1"/>
                </a:solidFill>
              </a:rPr>
              <a:t>Secure Document </a:t>
            </a:r>
            <a:r>
              <a:rPr lang="en-IN" sz="1600" dirty="0" err="1">
                <a:solidFill>
                  <a:schemeClr val="bg1"/>
                </a:solidFill>
              </a:rPr>
              <a:t>SharingAA</a:t>
            </a:r>
            <a:endParaRPr lang="en-US" sz="1600" dirty="0">
              <a:solidFill>
                <a:schemeClr val="bg1"/>
              </a:solidFill>
            </a:endParaRPr>
          </a:p>
        </p:txBody>
      </p:sp>
      <p:sp>
        <p:nvSpPr>
          <p:cNvPr id="9" name="Text 7"/>
          <p:cNvSpPr/>
          <p:nvPr/>
        </p:nvSpPr>
        <p:spPr>
          <a:xfrm>
            <a:off x="1030248" y="6660713"/>
            <a:ext cx="3719393" cy="333732"/>
          </a:xfrm>
          <a:prstGeom prst="rect">
            <a:avLst/>
          </a:prstGeom>
          <a:noFill/>
          <a:ln/>
        </p:spPr>
        <p:txBody>
          <a:bodyPr wrap="none" lIns="0" tIns="0" rIns="0" bIns="0" rtlCol="0" anchor="t"/>
          <a:lstStyle/>
          <a:p>
            <a:pPr marL="342900" indent="-342900">
              <a:lnSpc>
                <a:spcPts val="2600"/>
              </a:lnSpc>
              <a:buSzPct val="100000"/>
              <a:buChar char="•"/>
            </a:pPr>
            <a:r>
              <a:rPr lang="en-IN" sz="1600" dirty="0">
                <a:solidFill>
                  <a:schemeClr val="bg1"/>
                </a:solidFill>
              </a:rPr>
              <a:t>Revocable User Permissions</a:t>
            </a:r>
            <a:endParaRPr lang="en-US" sz="1600" dirty="0">
              <a:solidFill>
                <a:schemeClr val="bg1"/>
              </a:solidFill>
            </a:endParaRPr>
          </a:p>
        </p:txBody>
      </p:sp>
      <p:sp>
        <p:nvSpPr>
          <p:cNvPr id="10" name="Shape 8"/>
          <p:cNvSpPr/>
          <p:nvPr/>
        </p:nvSpPr>
        <p:spPr>
          <a:xfrm>
            <a:off x="5189696" y="2000369"/>
            <a:ext cx="4250888" cy="5225534"/>
          </a:xfrm>
          <a:prstGeom prst="roundRect">
            <a:avLst>
              <a:gd name="adj" fmla="val 2581"/>
            </a:avLst>
          </a:prstGeom>
          <a:solidFill>
            <a:srgbClr val="0B0C23">
              <a:alpha val="95000"/>
            </a:srgbClr>
          </a:solidFill>
          <a:ln w="22860">
            <a:solidFill>
              <a:srgbClr val="6D4562"/>
            </a:solidFill>
            <a:prstDash val="solid"/>
          </a:ln>
        </p:spPr>
        <p:txBody>
          <a:bodyPr/>
          <a:lstStyle/>
          <a:p>
            <a:endParaRPr lang="en-IN"/>
          </a:p>
        </p:txBody>
      </p:sp>
      <p:sp>
        <p:nvSpPr>
          <p:cNvPr id="11" name="Shape 9"/>
          <p:cNvSpPr/>
          <p:nvPr/>
        </p:nvSpPr>
        <p:spPr>
          <a:xfrm>
            <a:off x="5166836" y="2000369"/>
            <a:ext cx="91440" cy="5225534"/>
          </a:xfrm>
          <a:prstGeom prst="roundRect">
            <a:avLst>
              <a:gd name="adj" fmla="val 95830"/>
            </a:avLst>
          </a:prstGeom>
          <a:solidFill>
            <a:srgbClr val="A95B95"/>
          </a:solidFill>
          <a:ln/>
        </p:spPr>
        <p:txBody>
          <a:bodyPr/>
          <a:lstStyle/>
          <a:p>
            <a:endParaRPr lang="en-IN"/>
          </a:p>
        </p:txBody>
      </p:sp>
      <p:sp>
        <p:nvSpPr>
          <p:cNvPr id="12" name="Text 10"/>
          <p:cNvSpPr/>
          <p:nvPr/>
        </p:nvSpPr>
        <p:spPr>
          <a:xfrm>
            <a:off x="5489734" y="2231827"/>
            <a:ext cx="3719393" cy="695325"/>
          </a:xfrm>
          <a:prstGeom prst="rect">
            <a:avLst/>
          </a:prstGeom>
          <a:noFill/>
          <a:ln/>
        </p:spPr>
        <p:txBody>
          <a:bodyPr wrap="squar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Dynamic Watermarking + View Tracking</a:t>
            </a:r>
            <a:endParaRPr lang="en-US" sz="2150" dirty="0"/>
          </a:p>
        </p:txBody>
      </p:sp>
      <p:sp>
        <p:nvSpPr>
          <p:cNvPr id="13" name="Text 11"/>
          <p:cNvSpPr/>
          <p:nvPr/>
        </p:nvSpPr>
        <p:spPr>
          <a:xfrm>
            <a:off x="5489734" y="3052286"/>
            <a:ext cx="3719393" cy="2336125"/>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Every document accessed through a share link displays a dynamic watermark overlay containing critical information: "Shared via DSMS," viewer identification, and precise timestamp. Each view event is logged to Firebase in real-time, creating an immutable record of access.</a:t>
            </a:r>
            <a:endParaRPr lang="en-US" sz="1600" dirty="0"/>
          </a:p>
        </p:txBody>
      </p:sp>
      <p:sp>
        <p:nvSpPr>
          <p:cNvPr id="14" name="Text 12"/>
          <p:cNvSpPr/>
          <p:nvPr/>
        </p:nvSpPr>
        <p:spPr>
          <a:xfrm>
            <a:off x="5489734" y="5513546"/>
            <a:ext cx="3719393" cy="33373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AD8E9"/>
                </a:solidFill>
                <a:latin typeface="Mukta Light" pitchFamily="34" charset="0"/>
                <a:ea typeface="Mukta Light" pitchFamily="34" charset="-122"/>
                <a:cs typeface="Mukta Light" pitchFamily="34" charset="-120"/>
              </a:rPr>
              <a:t>Non-intrusive visual watermark</a:t>
            </a:r>
            <a:endParaRPr lang="en-US" sz="1600" dirty="0"/>
          </a:p>
        </p:txBody>
      </p:sp>
      <p:sp>
        <p:nvSpPr>
          <p:cNvPr id="15" name="Text 13"/>
          <p:cNvSpPr/>
          <p:nvPr/>
        </p:nvSpPr>
        <p:spPr>
          <a:xfrm>
            <a:off x="5489734" y="5920264"/>
            <a:ext cx="3719393" cy="33373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AD8E9"/>
                </a:solidFill>
                <a:latin typeface="Mukta Light" pitchFamily="34" charset="0"/>
                <a:ea typeface="Mukta Light" pitchFamily="34" charset="-122"/>
                <a:cs typeface="Mukta Light" pitchFamily="34" charset="-120"/>
              </a:rPr>
              <a:t>Viewer identification embedded</a:t>
            </a:r>
            <a:endParaRPr lang="en-US" sz="1600" dirty="0"/>
          </a:p>
        </p:txBody>
      </p:sp>
      <p:sp>
        <p:nvSpPr>
          <p:cNvPr id="16" name="Text 14"/>
          <p:cNvSpPr/>
          <p:nvPr/>
        </p:nvSpPr>
        <p:spPr>
          <a:xfrm>
            <a:off x="5489734" y="6326981"/>
            <a:ext cx="3719393" cy="33373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AD8E9"/>
                </a:solidFill>
                <a:latin typeface="Mukta Light" pitchFamily="34" charset="0"/>
                <a:ea typeface="Mukta Light" pitchFamily="34" charset="-122"/>
                <a:cs typeface="Mukta Light" pitchFamily="34" charset="-120"/>
              </a:rPr>
              <a:t>Complete view history maintained</a:t>
            </a:r>
            <a:endParaRPr lang="en-US" sz="1600" dirty="0"/>
          </a:p>
        </p:txBody>
      </p:sp>
      <p:sp>
        <p:nvSpPr>
          <p:cNvPr id="17" name="Shape 15"/>
          <p:cNvSpPr/>
          <p:nvPr/>
        </p:nvSpPr>
        <p:spPr>
          <a:xfrm>
            <a:off x="9649182" y="2000369"/>
            <a:ext cx="4251008" cy="5225534"/>
          </a:xfrm>
          <a:prstGeom prst="roundRect">
            <a:avLst>
              <a:gd name="adj" fmla="val 2581"/>
            </a:avLst>
          </a:prstGeom>
          <a:solidFill>
            <a:srgbClr val="0B0C23">
              <a:alpha val="95000"/>
            </a:srgbClr>
          </a:solidFill>
          <a:ln w="22860">
            <a:solidFill>
              <a:srgbClr val="6D4562"/>
            </a:solidFill>
            <a:prstDash val="solid"/>
          </a:ln>
        </p:spPr>
        <p:txBody>
          <a:bodyPr/>
          <a:lstStyle/>
          <a:p>
            <a:endParaRPr lang="en-IN"/>
          </a:p>
        </p:txBody>
      </p:sp>
      <p:sp>
        <p:nvSpPr>
          <p:cNvPr id="18" name="Shape 16"/>
          <p:cNvSpPr/>
          <p:nvPr/>
        </p:nvSpPr>
        <p:spPr>
          <a:xfrm>
            <a:off x="9626322" y="2000369"/>
            <a:ext cx="91440" cy="5225534"/>
          </a:xfrm>
          <a:prstGeom prst="roundRect">
            <a:avLst>
              <a:gd name="adj" fmla="val 95830"/>
            </a:avLst>
          </a:prstGeom>
          <a:solidFill>
            <a:srgbClr val="A95B95"/>
          </a:solidFill>
          <a:ln/>
        </p:spPr>
        <p:txBody>
          <a:bodyPr/>
          <a:lstStyle/>
          <a:p>
            <a:endParaRPr lang="en-IN"/>
          </a:p>
        </p:txBody>
      </p:sp>
      <p:sp>
        <p:nvSpPr>
          <p:cNvPr id="19" name="Text 17"/>
          <p:cNvSpPr/>
          <p:nvPr/>
        </p:nvSpPr>
        <p:spPr>
          <a:xfrm>
            <a:off x="9949220" y="2231827"/>
            <a:ext cx="3719512" cy="695325"/>
          </a:xfrm>
          <a:prstGeom prst="rect">
            <a:avLst/>
          </a:prstGeom>
          <a:noFill/>
          <a:ln/>
        </p:spPr>
        <p:txBody>
          <a:bodyPr wrap="squar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Automatic Expiry &amp; Instant Revocation</a:t>
            </a:r>
            <a:endParaRPr lang="en-US" sz="2150" dirty="0"/>
          </a:p>
        </p:txBody>
      </p:sp>
      <p:sp>
        <p:nvSpPr>
          <p:cNvPr id="20" name="Text 18"/>
          <p:cNvSpPr/>
          <p:nvPr/>
        </p:nvSpPr>
        <p:spPr>
          <a:xfrm>
            <a:off x="9949220" y="3052286"/>
            <a:ext cx="3719512" cy="2336125"/>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Share links are configured with expiration dates that trigger automatic access revocation. Owners can also manually revoke access instantly at any time. Revocation updates propagate immediately across the system, ensuring previously shared links become invalid within seconds.</a:t>
            </a:r>
            <a:endParaRPr lang="en-US" sz="1600" dirty="0"/>
          </a:p>
        </p:txBody>
      </p:sp>
      <p:sp>
        <p:nvSpPr>
          <p:cNvPr id="21" name="Text 19"/>
          <p:cNvSpPr/>
          <p:nvPr/>
        </p:nvSpPr>
        <p:spPr>
          <a:xfrm>
            <a:off x="9949220" y="5513546"/>
            <a:ext cx="3719512" cy="33373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AD8E9"/>
                </a:solidFill>
                <a:latin typeface="Mukta Light" pitchFamily="34" charset="0"/>
                <a:ea typeface="Mukta Light" pitchFamily="34" charset="-122"/>
                <a:cs typeface="Mukta Light" pitchFamily="34" charset="-120"/>
              </a:rPr>
              <a:t>Flexible expiry scheduling</a:t>
            </a:r>
            <a:endParaRPr lang="en-US" sz="1600" dirty="0"/>
          </a:p>
        </p:txBody>
      </p:sp>
      <p:sp>
        <p:nvSpPr>
          <p:cNvPr id="22" name="Text 20"/>
          <p:cNvSpPr/>
          <p:nvPr/>
        </p:nvSpPr>
        <p:spPr>
          <a:xfrm>
            <a:off x="9949220" y="5920264"/>
            <a:ext cx="3719512" cy="33373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AD8E9"/>
                </a:solidFill>
                <a:latin typeface="Mukta Light" pitchFamily="34" charset="0"/>
                <a:ea typeface="Mukta Light" pitchFamily="34" charset="-122"/>
                <a:cs typeface="Mukta Light" pitchFamily="34" charset="-120"/>
              </a:rPr>
              <a:t>One-click manual revocation</a:t>
            </a:r>
            <a:endParaRPr lang="en-US" sz="1600" dirty="0"/>
          </a:p>
        </p:txBody>
      </p:sp>
      <p:sp>
        <p:nvSpPr>
          <p:cNvPr id="23" name="Text 21"/>
          <p:cNvSpPr/>
          <p:nvPr/>
        </p:nvSpPr>
        <p:spPr>
          <a:xfrm>
            <a:off x="9949220" y="6326981"/>
            <a:ext cx="3719512" cy="33373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AD8E9"/>
                </a:solidFill>
                <a:latin typeface="Mukta Light" pitchFamily="34" charset="0"/>
                <a:ea typeface="Mukta Light" pitchFamily="34" charset="-122"/>
                <a:cs typeface="Mukta Light" pitchFamily="34" charset="-120"/>
              </a:rPr>
              <a:t>Real-time access termination</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85073" y="459700"/>
            <a:ext cx="4439960" cy="464344"/>
          </a:xfrm>
          <a:prstGeom prst="rect">
            <a:avLst/>
          </a:prstGeom>
          <a:noFill/>
          <a:ln/>
        </p:spPr>
        <p:txBody>
          <a:bodyPr wrap="none" lIns="0" tIns="0" rIns="0" bIns="0" rtlCol="0" anchor="t"/>
          <a:lstStyle/>
          <a:p>
            <a:pPr marL="0" indent="0" algn="l">
              <a:lnSpc>
                <a:spcPts val="3650"/>
              </a:lnSpc>
              <a:buNone/>
            </a:pPr>
            <a:r>
              <a:rPr lang="en-US" sz="2900" dirty="0">
                <a:solidFill>
                  <a:srgbClr val="C6BFEE"/>
                </a:solidFill>
                <a:latin typeface="Prompt Medium" pitchFamily="34" charset="0"/>
                <a:ea typeface="Prompt Medium" pitchFamily="34" charset="-122"/>
                <a:cs typeface="Prompt Medium" pitchFamily="34" charset="-120"/>
              </a:rPr>
              <a:t>Security &amp; Transparency</a:t>
            </a:r>
            <a:endParaRPr lang="en-US" sz="2900" dirty="0"/>
          </a:p>
        </p:txBody>
      </p:sp>
      <p:sp>
        <p:nvSpPr>
          <p:cNvPr id="3" name="Text 1"/>
          <p:cNvSpPr/>
          <p:nvPr/>
        </p:nvSpPr>
        <p:spPr>
          <a:xfrm>
            <a:off x="585073" y="1341953"/>
            <a:ext cx="3609023" cy="278606"/>
          </a:xfrm>
          <a:prstGeom prst="rect">
            <a:avLst/>
          </a:prstGeom>
          <a:noFill/>
          <a:ln/>
        </p:spPr>
        <p:txBody>
          <a:bodyPr wrap="none" lIns="0" tIns="0" rIns="0" bIns="0" rtlCol="0" anchor="t"/>
          <a:lstStyle/>
          <a:p>
            <a:pPr marL="0" indent="0" algn="l">
              <a:lnSpc>
                <a:spcPts val="2150"/>
              </a:lnSpc>
              <a:buNone/>
            </a:pPr>
            <a:r>
              <a:rPr lang="en-US" sz="1750" dirty="0">
                <a:solidFill>
                  <a:srgbClr val="C6BFEE"/>
                </a:solidFill>
                <a:latin typeface="Prompt Medium" pitchFamily="34" charset="0"/>
                <a:ea typeface="Prompt Medium" pitchFamily="34" charset="-122"/>
                <a:cs typeface="Prompt Medium" pitchFamily="34" charset="-120"/>
              </a:rPr>
              <a:t>Multi-Layer Security Architecture</a:t>
            </a:r>
            <a:endParaRPr lang="en-US" sz="1750" dirty="0"/>
          </a:p>
        </p:txBody>
      </p:sp>
      <p:sp>
        <p:nvSpPr>
          <p:cNvPr id="4" name="Text 2"/>
          <p:cNvSpPr/>
          <p:nvPr/>
        </p:nvSpPr>
        <p:spPr>
          <a:xfrm>
            <a:off x="585073" y="1787723"/>
            <a:ext cx="6526173" cy="534829"/>
          </a:xfrm>
          <a:prstGeom prst="rect">
            <a:avLst/>
          </a:prstGeom>
          <a:noFill/>
          <a:ln/>
        </p:spPr>
        <p:txBody>
          <a:bodyPr wrap="square" lIns="0" tIns="0" rIns="0" bIns="0" rtlCol="0" anchor="t"/>
          <a:lstStyle/>
          <a:p>
            <a:pPr marL="0" indent="0" algn="l">
              <a:lnSpc>
                <a:spcPts val="2100"/>
              </a:lnSpc>
              <a:buNone/>
            </a:pPr>
            <a:r>
              <a:rPr lang="en-US" sz="1300" dirty="0">
                <a:solidFill>
                  <a:srgbClr val="DAD8E9"/>
                </a:solidFill>
                <a:latin typeface="Mukta Light" pitchFamily="34" charset="0"/>
                <a:ea typeface="Mukta Light" pitchFamily="34" charset="-122"/>
                <a:cs typeface="Mukta Light" pitchFamily="34" charset="-120"/>
              </a:rPr>
              <a:t>DSMS implements defense-in-depth security principles across every layer of the application stack.</a:t>
            </a:r>
            <a:endParaRPr lang="en-US" sz="1300" dirty="0"/>
          </a:p>
        </p:txBody>
      </p:sp>
      <p:sp>
        <p:nvSpPr>
          <p:cNvPr id="5" name="Shape 3"/>
          <p:cNvSpPr/>
          <p:nvPr/>
        </p:nvSpPr>
        <p:spPr>
          <a:xfrm>
            <a:off x="585073" y="2599373"/>
            <a:ext cx="83582" cy="83582"/>
          </a:xfrm>
          <a:prstGeom prst="roundRect">
            <a:avLst>
              <a:gd name="adj" fmla="val 547008"/>
            </a:avLst>
          </a:prstGeom>
          <a:solidFill>
            <a:srgbClr val="A95B95"/>
          </a:solidFill>
          <a:ln/>
        </p:spPr>
        <p:txBody>
          <a:bodyPr/>
          <a:lstStyle/>
          <a:p>
            <a:endParaRPr lang="en-IN"/>
          </a:p>
        </p:txBody>
      </p:sp>
      <p:sp>
        <p:nvSpPr>
          <p:cNvPr id="6" name="Text 4"/>
          <p:cNvSpPr/>
          <p:nvPr/>
        </p:nvSpPr>
        <p:spPr>
          <a:xfrm>
            <a:off x="835819" y="2510552"/>
            <a:ext cx="2160627" cy="232172"/>
          </a:xfrm>
          <a:prstGeom prst="rect">
            <a:avLst/>
          </a:prstGeom>
          <a:noFill/>
          <a:ln/>
        </p:spPr>
        <p:txBody>
          <a:bodyPr wrap="none" lIns="0" tIns="0" rIns="0" bIns="0" rtlCol="0" anchor="t"/>
          <a:lstStyle/>
          <a:p>
            <a:pPr marL="0" indent="0" algn="l">
              <a:lnSpc>
                <a:spcPts val="1800"/>
              </a:lnSpc>
              <a:buNone/>
            </a:pPr>
            <a:r>
              <a:rPr lang="en-US" sz="1450" dirty="0">
                <a:solidFill>
                  <a:srgbClr val="DAD8E9"/>
                </a:solidFill>
                <a:latin typeface="Prompt Medium" pitchFamily="34" charset="0"/>
                <a:ea typeface="Prompt Medium" pitchFamily="34" charset="-122"/>
                <a:cs typeface="Prompt Medium" pitchFamily="34" charset="-120"/>
              </a:rPr>
              <a:t>Firebase Authentication</a:t>
            </a:r>
            <a:endParaRPr lang="en-US" sz="1450" dirty="0"/>
          </a:p>
        </p:txBody>
      </p:sp>
      <p:sp>
        <p:nvSpPr>
          <p:cNvPr id="7" name="Text 5"/>
          <p:cNvSpPr/>
          <p:nvPr/>
        </p:nvSpPr>
        <p:spPr>
          <a:xfrm>
            <a:off x="835819" y="2909888"/>
            <a:ext cx="6275427" cy="534829"/>
          </a:xfrm>
          <a:prstGeom prst="rect">
            <a:avLst/>
          </a:prstGeom>
          <a:noFill/>
          <a:ln/>
        </p:spPr>
        <p:txBody>
          <a:bodyPr wrap="square" lIns="0" tIns="0" rIns="0" bIns="0" rtlCol="0" anchor="t"/>
          <a:lstStyle/>
          <a:p>
            <a:pPr marL="0" indent="0" algn="l">
              <a:lnSpc>
                <a:spcPts val="2100"/>
              </a:lnSpc>
              <a:buNone/>
            </a:pPr>
            <a:r>
              <a:rPr lang="en-US" sz="1300" dirty="0">
                <a:solidFill>
                  <a:srgbClr val="DAD8E9"/>
                </a:solidFill>
                <a:latin typeface="Mukta Light" pitchFamily="34" charset="0"/>
                <a:ea typeface="Mukta Light" pitchFamily="34" charset="-122"/>
                <a:cs typeface="Mukta Light" pitchFamily="34" charset="-120"/>
              </a:rPr>
              <a:t>Industry-standard authentication with secure session management and token-based authorization</a:t>
            </a:r>
            <a:endParaRPr lang="en-US" sz="1300" dirty="0"/>
          </a:p>
        </p:txBody>
      </p:sp>
      <p:sp>
        <p:nvSpPr>
          <p:cNvPr id="8" name="Shape 6"/>
          <p:cNvSpPr/>
          <p:nvPr/>
        </p:nvSpPr>
        <p:spPr>
          <a:xfrm>
            <a:off x="585073" y="3867864"/>
            <a:ext cx="83582" cy="83582"/>
          </a:xfrm>
          <a:prstGeom prst="roundRect">
            <a:avLst>
              <a:gd name="adj" fmla="val 547008"/>
            </a:avLst>
          </a:prstGeom>
          <a:solidFill>
            <a:srgbClr val="A95B95"/>
          </a:solidFill>
          <a:ln/>
        </p:spPr>
        <p:txBody>
          <a:bodyPr/>
          <a:lstStyle/>
          <a:p>
            <a:endParaRPr lang="en-IN"/>
          </a:p>
        </p:txBody>
      </p:sp>
      <p:sp>
        <p:nvSpPr>
          <p:cNvPr id="9" name="Text 7"/>
          <p:cNvSpPr/>
          <p:nvPr/>
        </p:nvSpPr>
        <p:spPr>
          <a:xfrm>
            <a:off x="835819" y="3779044"/>
            <a:ext cx="2134076" cy="232172"/>
          </a:xfrm>
          <a:prstGeom prst="rect">
            <a:avLst/>
          </a:prstGeom>
          <a:noFill/>
          <a:ln/>
        </p:spPr>
        <p:txBody>
          <a:bodyPr wrap="none" lIns="0" tIns="0" rIns="0" bIns="0" rtlCol="0" anchor="t"/>
          <a:lstStyle/>
          <a:p>
            <a:pPr marL="0" indent="0" algn="l">
              <a:lnSpc>
                <a:spcPts val="1800"/>
              </a:lnSpc>
              <a:buNone/>
            </a:pPr>
            <a:r>
              <a:rPr lang="en-US" sz="1450" dirty="0">
                <a:solidFill>
                  <a:srgbClr val="DAD8E9"/>
                </a:solidFill>
                <a:latin typeface="Prompt Medium" pitchFamily="34" charset="0"/>
                <a:ea typeface="Prompt Medium" pitchFamily="34" charset="-122"/>
                <a:cs typeface="Prompt Medium" pitchFamily="34" charset="-120"/>
              </a:rPr>
              <a:t>Firestore Security Rules</a:t>
            </a:r>
            <a:endParaRPr lang="en-US" sz="1450" dirty="0"/>
          </a:p>
        </p:txBody>
      </p:sp>
      <p:sp>
        <p:nvSpPr>
          <p:cNvPr id="10" name="Text 8"/>
          <p:cNvSpPr/>
          <p:nvPr/>
        </p:nvSpPr>
        <p:spPr>
          <a:xfrm>
            <a:off x="835819" y="4178379"/>
            <a:ext cx="6275427" cy="534829"/>
          </a:xfrm>
          <a:prstGeom prst="rect">
            <a:avLst/>
          </a:prstGeom>
          <a:noFill/>
          <a:ln/>
        </p:spPr>
        <p:txBody>
          <a:bodyPr wrap="square" lIns="0" tIns="0" rIns="0" bIns="0" rtlCol="0" anchor="t"/>
          <a:lstStyle/>
          <a:p>
            <a:pPr marL="0" indent="0" algn="l">
              <a:lnSpc>
                <a:spcPts val="2100"/>
              </a:lnSpc>
              <a:buNone/>
            </a:pPr>
            <a:r>
              <a:rPr lang="en-US" sz="1300" dirty="0">
                <a:solidFill>
                  <a:srgbClr val="DAD8E9"/>
                </a:solidFill>
                <a:latin typeface="Mukta Light" pitchFamily="34" charset="0"/>
                <a:ea typeface="Mukta Light" pitchFamily="34" charset="-122"/>
                <a:cs typeface="Mukta Light" pitchFamily="34" charset="-120"/>
              </a:rPr>
              <a:t>Granular database access controls ensuring users can only access their own documents and authorized shares</a:t>
            </a:r>
            <a:endParaRPr lang="en-US" sz="1300" dirty="0"/>
          </a:p>
        </p:txBody>
      </p:sp>
      <p:sp>
        <p:nvSpPr>
          <p:cNvPr id="11" name="Shape 9"/>
          <p:cNvSpPr/>
          <p:nvPr/>
        </p:nvSpPr>
        <p:spPr>
          <a:xfrm>
            <a:off x="585073" y="5136356"/>
            <a:ext cx="83582" cy="83582"/>
          </a:xfrm>
          <a:prstGeom prst="roundRect">
            <a:avLst>
              <a:gd name="adj" fmla="val 547008"/>
            </a:avLst>
          </a:prstGeom>
          <a:solidFill>
            <a:srgbClr val="A95B95"/>
          </a:solidFill>
          <a:ln/>
        </p:spPr>
        <p:txBody>
          <a:bodyPr/>
          <a:lstStyle/>
          <a:p>
            <a:endParaRPr lang="en-IN"/>
          </a:p>
        </p:txBody>
      </p:sp>
      <p:sp>
        <p:nvSpPr>
          <p:cNvPr id="12" name="Text 10"/>
          <p:cNvSpPr/>
          <p:nvPr/>
        </p:nvSpPr>
        <p:spPr>
          <a:xfrm>
            <a:off x="835819" y="5047536"/>
            <a:ext cx="2255520" cy="232172"/>
          </a:xfrm>
          <a:prstGeom prst="rect">
            <a:avLst/>
          </a:prstGeom>
          <a:noFill/>
          <a:ln/>
        </p:spPr>
        <p:txBody>
          <a:bodyPr wrap="none" lIns="0" tIns="0" rIns="0" bIns="0" rtlCol="0" anchor="t"/>
          <a:lstStyle/>
          <a:p>
            <a:pPr marL="0" indent="0" algn="l">
              <a:lnSpc>
                <a:spcPts val="1800"/>
              </a:lnSpc>
              <a:buNone/>
            </a:pPr>
            <a:r>
              <a:rPr lang="en-US" sz="1450" dirty="0">
                <a:solidFill>
                  <a:srgbClr val="DAD8E9"/>
                </a:solidFill>
                <a:latin typeface="Prompt Medium" pitchFamily="34" charset="0"/>
                <a:ea typeface="Prompt Medium" pitchFamily="34" charset="-122"/>
                <a:cs typeface="Prompt Medium" pitchFamily="34" charset="-120"/>
              </a:rPr>
              <a:t>IPFS Content Addressing</a:t>
            </a:r>
            <a:endParaRPr lang="en-US" sz="1450" dirty="0"/>
          </a:p>
        </p:txBody>
      </p:sp>
      <p:sp>
        <p:nvSpPr>
          <p:cNvPr id="13" name="Text 11"/>
          <p:cNvSpPr/>
          <p:nvPr/>
        </p:nvSpPr>
        <p:spPr>
          <a:xfrm>
            <a:off x="835819" y="5446871"/>
            <a:ext cx="6275427" cy="534829"/>
          </a:xfrm>
          <a:prstGeom prst="rect">
            <a:avLst/>
          </a:prstGeom>
          <a:noFill/>
          <a:ln/>
        </p:spPr>
        <p:txBody>
          <a:bodyPr wrap="square" lIns="0" tIns="0" rIns="0" bIns="0" rtlCol="0" anchor="t"/>
          <a:lstStyle/>
          <a:p>
            <a:pPr marL="0" indent="0" algn="l">
              <a:lnSpc>
                <a:spcPts val="2100"/>
              </a:lnSpc>
              <a:buNone/>
            </a:pPr>
            <a:r>
              <a:rPr lang="en-US" sz="1300" dirty="0">
                <a:solidFill>
                  <a:srgbClr val="DAD8E9"/>
                </a:solidFill>
                <a:latin typeface="Mukta Light" pitchFamily="34" charset="0"/>
                <a:ea typeface="Mukta Light" pitchFamily="34" charset="-122"/>
                <a:cs typeface="Mukta Light" pitchFamily="34" charset="-120"/>
              </a:rPr>
              <a:t>Cryptographic hashing ensures file integrity—any tampering changes the CID, making alterations detectable</a:t>
            </a:r>
            <a:endParaRPr lang="en-US" sz="1300" dirty="0"/>
          </a:p>
        </p:txBody>
      </p:sp>
      <p:sp>
        <p:nvSpPr>
          <p:cNvPr id="14" name="Shape 12"/>
          <p:cNvSpPr/>
          <p:nvPr/>
        </p:nvSpPr>
        <p:spPr>
          <a:xfrm>
            <a:off x="585073" y="6404848"/>
            <a:ext cx="83582" cy="83582"/>
          </a:xfrm>
          <a:prstGeom prst="roundRect">
            <a:avLst>
              <a:gd name="adj" fmla="val 547008"/>
            </a:avLst>
          </a:prstGeom>
          <a:solidFill>
            <a:srgbClr val="A95B95"/>
          </a:solidFill>
          <a:ln/>
        </p:spPr>
        <p:txBody>
          <a:bodyPr/>
          <a:lstStyle/>
          <a:p>
            <a:endParaRPr lang="en-IN"/>
          </a:p>
        </p:txBody>
      </p:sp>
      <p:sp>
        <p:nvSpPr>
          <p:cNvPr id="15" name="Text 13"/>
          <p:cNvSpPr/>
          <p:nvPr/>
        </p:nvSpPr>
        <p:spPr>
          <a:xfrm>
            <a:off x="835819" y="6316028"/>
            <a:ext cx="2465070" cy="232172"/>
          </a:xfrm>
          <a:prstGeom prst="rect">
            <a:avLst/>
          </a:prstGeom>
          <a:noFill/>
          <a:ln/>
        </p:spPr>
        <p:txBody>
          <a:bodyPr wrap="none" lIns="0" tIns="0" rIns="0" bIns="0" rtlCol="0" anchor="t"/>
          <a:lstStyle/>
          <a:p>
            <a:pPr marL="0" indent="0" algn="l">
              <a:lnSpc>
                <a:spcPts val="1800"/>
              </a:lnSpc>
              <a:buNone/>
            </a:pPr>
            <a:r>
              <a:rPr lang="en-US" sz="1450" dirty="0">
                <a:solidFill>
                  <a:srgbClr val="DAD8E9"/>
                </a:solidFill>
                <a:latin typeface="Prompt Medium" pitchFamily="34" charset="0"/>
                <a:ea typeface="Prompt Medium" pitchFamily="34" charset="-122"/>
                <a:cs typeface="Prompt Medium" pitchFamily="34" charset="-120"/>
              </a:rPr>
              <a:t>Comprehensive Audit Logs</a:t>
            </a:r>
            <a:endParaRPr lang="en-US" sz="1450" dirty="0"/>
          </a:p>
        </p:txBody>
      </p:sp>
      <p:sp>
        <p:nvSpPr>
          <p:cNvPr id="16" name="Text 14"/>
          <p:cNvSpPr/>
          <p:nvPr/>
        </p:nvSpPr>
        <p:spPr>
          <a:xfrm>
            <a:off x="835819" y="6715363"/>
            <a:ext cx="6275427" cy="534829"/>
          </a:xfrm>
          <a:prstGeom prst="rect">
            <a:avLst/>
          </a:prstGeom>
          <a:noFill/>
          <a:ln/>
        </p:spPr>
        <p:txBody>
          <a:bodyPr wrap="square" lIns="0" tIns="0" rIns="0" bIns="0" rtlCol="0" anchor="t"/>
          <a:lstStyle/>
          <a:p>
            <a:pPr marL="0" indent="0" algn="l">
              <a:lnSpc>
                <a:spcPts val="2100"/>
              </a:lnSpc>
              <a:buNone/>
            </a:pPr>
            <a:r>
              <a:rPr lang="en-US" sz="1300" dirty="0">
                <a:solidFill>
                  <a:srgbClr val="DAD8E9"/>
                </a:solidFill>
                <a:latin typeface="Mukta Light" pitchFamily="34" charset="0"/>
                <a:ea typeface="Mukta Light" pitchFamily="34" charset="-122"/>
                <a:cs typeface="Mukta Light" pitchFamily="34" charset="-120"/>
              </a:rPr>
              <a:t>Every system action logged with timestamps, user IDs, and operation details for complete accountability</a:t>
            </a:r>
            <a:endParaRPr lang="en-US" sz="1300" dirty="0"/>
          </a:p>
        </p:txBody>
      </p:sp>
      <p:pic>
        <p:nvPicPr>
          <p:cNvPr id="17" name="Image 0" descr="preencoded.png"/>
          <p:cNvPicPr>
            <a:picLocks noChangeAspect="1"/>
          </p:cNvPicPr>
          <p:nvPr/>
        </p:nvPicPr>
        <p:blipFill>
          <a:blip r:embed="rId3"/>
          <a:stretch>
            <a:fillRect/>
          </a:stretch>
        </p:blipFill>
        <p:spPr>
          <a:xfrm>
            <a:off x="7526774" y="1362789"/>
            <a:ext cx="6526173" cy="6526173"/>
          </a:xfrm>
          <a:prstGeom prst="rect">
            <a:avLst/>
          </a:prstGeom>
        </p:spPr>
      </p:pic>
      <p:sp>
        <p:nvSpPr>
          <p:cNvPr id="18" name="Text 15"/>
          <p:cNvSpPr/>
          <p:nvPr/>
        </p:nvSpPr>
        <p:spPr>
          <a:xfrm>
            <a:off x="7777520" y="8076962"/>
            <a:ext cx="6275427" cy="534829"/>
          </a:xfrm>
          <a:prstGeom prst="rect">
            <a:avLst/>
          </a:prstGeom>
          <a:noFill/>
          <a:ln/>
        </p:spPr>
        <p:txBody>
          <a:bodyPr wrap="square" lIns="0" tIns="0" rIns="0" bIns="0" rtlCol="0" anchor="t"/>
          <a:lstStyle/>
          <a:p>
            <a:pPr marL="0" indent="0" algn="l">
              <a:lnSpc>
                <a:spcPts val="2100"/>
              </a:lnSpc>
              <a:buNone/>
            </a:pPr>
            <a:r>
              <a:rPr lang="en-US" sz="1300" dirty="0">
                <a:solidFill>
                  <a:srgbClr val="DAD8E9"/>
                </a:solidFill>
                <a:latin typeface="Mukta Light" pitchFamily="34" charset="0"/>
                <a:ea typeface="Mukta Light" pitchFamily="34" charset="-122"/>
                <a:cs typeface="Mukta Light" pitchFamily="34" charset="-120"/>
              </a:rPr>
              <a:t>"Every action. Every view. Completely accountable. DSMS brings unprecedented transparency to document management."</a:t>
            </a:r>
            <a:endParaRPr lang="en-US" sz="1300" dirty="0"/>
          </a:p>
        </p:txBody>
      </p:sp>
      <p:sp>
        <p:nvSpPr>
          <p:cNvPr id="19" name="Shape 16"/>
          <p:cNvSpPr/>
          <p:nvPr/>
        </p:nvSpPr>
        <p:spPr>
          <a:xfrm>
            <a:off x="7526774" y="8076962"/>
            <a:ext cx="22860" cy="534829"/>
          </a:xfrm>
          <a:prstGeom prst="rect">
            <a:avLst/>
          </a:prstGeom>
          <a:solidFill>
            <a:srgbClr val="A95B95"/>
          </a:solidFill>
          <a:ln/>
        </p:spPr>
        <p:txBody>
          <a:bodyPr/>
          <a:lstStyle/>
          <a:p>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71870" y="528995"/>
            <a:ext cx="4265771" cy="533162"/>
          </a:xfrm>
          <a:prstGeom prst="rect">
            <a:avLst/>
          </a:prstGeom>
          <a:noFill/>
          <a:ln/>
        </p:spPr>
        <p:txBody>
          <a:bodyPr wrap="none" lIns="0" tIns="0" rIns="0" bIns="0" rtlCol="0" anchor="t"/>
          <a:lstStyle/>
          <a:p>
            <a:pPr marL="0" indent="0" algn="l">
              <a:lnSpc>
                <a:spcPts val="4150"/>
              </a:lnSpc>
              <a:buNone/>
            </a:pPr>
            <a:r>
              <a:rPr lang="en-US" sz="3350" dirty="0">
                <a:solidFill>
                  <a:srgbClr val="C6BFEE"/>
                </a:solidFill>
                <a:latin typeface="Prompt Medium" pitchFamily="34" charset="0"/>
                <a:ea typeface="Prompt Medium" pitchFamily="34" charset="-122"/>
                <a:cs typeface="Prompt Medium" pitchFamily="34" charset="-120"/>
              </a:rPr>
              <a:t>Future Roadmap</a:t>
            </a:r>
            <a:endParaRPr lang="en-US" sz="3350" dirty="0"/>
          </a:p>
        </p:txBody>
      </p:sp>
      <p:sp>
        <p:nvSpPr>
          <p:cNvPr id="3" name="Text 1"/>
          <p:cNvSpPr/>
          <p:nvPr/>
        </p:nvSpPr>
        <p:spPr>
          <a:xfrm>
            <a:off x="671870" y="1446014"/>
            <a:ext cx="13286661" cy="307062"/>
          </a:xfrm>
          <a:prstGeom prst="rect">
            <a:avLst/>
          </a:prstGeom>
          <a:noFill/>
          <a:ln/>
        </p:spPr>
        <p:txBody>
          <a:bodyPr wrap="none" lIns="0" tIns="0" rIns="0" bIns="0" rtlCol="0" anchor="t"/>
          <a:lstStyle/>
          <a:p>
            <a:pPr marL="0" indent="0" algn="l">
              <a:lnSpc>
                <a:spcPts val="2400"/>
              </a:lnSpc>
              <a:buNone/>
            </a:pPr>
            <a:r>
              <a:rPr lang="en-US" sz="1500" dirty="0">
                <a:solidFill>
                  <a:srgbClr val="DAD8E9"/>
                </a:solidFill>
                <a:latin typeface="Mukta Light" pitchFamily="34" charset="0"/>
                <a:ea typeface="Mukta Light" pitchFamily="34" charset="-122"/>
                <a:cs typeface="Mukta Light" pitchFamily="34" charset="-120"/>
              </a:rPr>
              <a:t>DSMS is evolving toward complete data sovereignty and next-generation security capabilities.</a:t>
            </a:r>
            <a:endParaRPr lang="en-US" sz="1500" dirty="0"/>
          </a:p>
        </p:txBody>
      </p:sp>
      <p:sp>
        <p:nvSpPr>
          <p:cNvPr id="4" name="Shape 2"/>
          <p:cNvSpPr/>
          <p:nvPr/>
        </p:nvSpPr>
        <p:spPr>
          <a:xfrm>
            <a:off x="7303770" y="1968937"/>
            <a:ext cx="22860" cy="5731550"/>
          </a:xfrm>
          <a:prstGeom prst="roundRect">
            <a:avLst>
              <a:gd name="adj" fmla="val 352691"/>
            </a:avLst>
          </a:prstGeom>
          <a:solidFill>
            <a:srgbClr val="6D4562"/>
          </a:solidFill>
          <a:ln/>
        </p:spPr>
        <p:txBody>
          <a:bodyPr/>
          <a:lstStyle/>
          <a:p>
            <a:endParaRPr lang="en-IN"/>
          </a:p>
        </p:txBody>
      </p:sp>
      <p:sp>
        <p:nvSpPr>
          <p:cNvPr id="5" name="Shape 3"/>
          <p:cNvSpPr/>
          <p:nvPr/>
        </p:nvSpPr>
        <p:spPr>
          <a:xfrm>
            <a:off x="6546354" y="2173367"/>
            <a:ext cx="575786" cy="22860"/>
          </a:xfrm>
          <a:prstGeom prst="roundRect">
            <a:avLst>
              <a:gd name="adj" fmla="val 352691"/>
            </a:avLst>
          </a:prstGeom>
          <a:solidFill>
            <a:srgbClr val="6D4562"/>
          </a:solidFill>
          <a:ln/>
        </p:spPr>
        <p:txBody>
          <a:bodyPr/>
          <a:lstStyle/>
          <a:p>
            <a:endParaRPr lang="en-IN"/>
          </a:p>
        </p:txBody>
      </p:sp>
      <p:sp>
        <p:nvSpPr>
          <p:cNvPr id="6" name="Shape 4"/>
          <p:cNvSpPr/>
          <p:nvPr/>
        </p:nvSpPr>
        <p:spPr>
          <a:xfrm>
            <a:off x="7099280" y="1968937"/>
            <a:ext cx="431840" cy="431840"/>
          </a:xfrm>
          <a:prstGeom prst="roundRect">
            <a:avLst>
              <a:gd name="adj" fmla="val 18670"/>
            </a:avLst>
          </a:prstGeom>
          <a:solidFill>
            <a:srgbClr val="542C49"/>
          </a:solidFill>
          <a:ln w="7620">
            <a:solidFill>
              <a:srgbClr val="6D4562"/>
            </a:solidFill>
            <a:prstDash val="solid"/>
          </a:ln>
        </p:spPr>
        <p:txBody>
          <a:bodyPr/>
          <a:lstStyle/>
          <a:p>
            <a:endParaRPr lang="en-IN"/>
          </a:p>
        </p:txBody>
      </p:sp>
      <p:sp>
        <p:nvSpPr>
          <p:cNvPr id="7" name="Text 5"/>
          <p:cNvSpPr/>
          <p:nvPr/>
        </p:nvSpPr>
        <p:spPr>
          <a:xfrm>
            <a:off x="7187208" y="2024836"/>
            <a:ext cx="255865" cy="319921"/>
          </a:xfrm>
          <a:prstGeom prst="rect">
            <a:avLst/>
          </a:prstGeom>
          <a:noFill/>
          <a:ln/>
        </p:spPr>
        <p:txBody>
          <a:bodyPr wrap="none" lIns="0" tIns="0" rIns="0" bIns="0" rtlCol="0" anchor="t"/>
          <a:lstStyle/>
          <a:p>
            <a:pPr marL="0" indent="0" algn="ctr">
              <a:lnSpc>
                <a:spcPts val="2000"/>
              </a:lnSpc>
              <a:buNone/>
            </a:pPr>
            <a:r>
              <a:rPr lang="en-US" sz="2000" dirty="0">
                <a:solidFill>
                  <a:srgbClr val="DAD8E9"/>
                </a:solidFill>
                <a:latin typeface="Prompt Medium" pitchFamily="34" charset="0"/>
                <a:ea typeface="Prompt Medium" pitchFamily="34" charset="-122"/>
                <a:cs typeface="Prompt Medium" pitchFamily="34" charset="-120"/>
              </a:rPr>
              <a:t>1</a:t>
            </a:r>
            <a:endParaRPr lang="en-US" sz="2000" dirty="0"/>
          </a:p>
        </p:txBody>
      </p:sp>
      <p:sp>
        <p:nvSpPr>
          <p:cNvPr id="8" name="Text 6"/>
          <p:cNvSpPr/>
          <p:nvPr/>
        </p:nvSpPr>
        <p:spPr>
          <a:xfrm>
            <a:off x="3987165" y="2034897"/>
            <a:ext cx="2368272" cy="266462"/>
          </a:xfrm>
          <a:prstGeom prst="rect">
            <a:avLst/>
          </a:prstGeom>
          <a:noFill/>
          <a:ln/>
        </p:spPr>
        <p:txBody>
          <a:bodyPr wrap="none" lIns="0" tIns="0" rIns="0" bIns="0" rtlCol="0" anchor="t"/>
          <a:lstStyle/>
          <a:p>
            <a:pPr marL="0" indent="0" algn="r">
              <a:lnSpc>
                <a:spcPts val="2050"/>
              </a:lnSpc>
              <a:buNone/>
            </a:pPr>
            <a:r>
              <a:rPr lang="en-US" sz="1650" dirty="0">
                <a:solidFill>
                  <a:srgbClr val="DAD8E9"/>
                </a:solidFill>
                <a:latin typeface="Prompt Medium" pitchFamily="34" charset="0"/>
                <a:ea typeface="Prompt Medium" pitchFamily="34" charset="-122"/>
                <a:cs typeface="Prompt Medium" pitchFamily="34" charset="-120"/>
              </a:rPr>
              <a:t>End-to-End Encryption</a:t>
            </a:r>
            <a:endParaRPr lang="en-US" sz="1650" dirty="0"/>
          </a:p>
        </p:txBody>
      </p:sp>
      <p:sp>
        <p:nvSpPr>
          <p:cNvPr id="9" name="Text 7"/>
          <p:cNvSpPr/>
          <p:nvPr/>
        </p:nvSpPr>
        <p:spPr>
          <a:xfrm>
            <a:off x="671870" y="2416493"/>
            <a:ext cx="5683568" cy="614124"/>
          </a:xfrm>
          <a:prstGeom prst="rect">
            <a:avLst/>
          </a:prstGeom>
          <a:noFill/>
          <a:ln/>
        </p:spPr>
        <p:txBody>
          <a:bodyPr wrap="square" lIns="0" tIns="0" rIns="0" bIns="0" rtlCol="0" anchor="t"/>
          <a:lstStyle/>
          <a:p>
            <a:pPr marL="0" indent="0" algn="r">
              <a:lnSpc>
                <a:spcPts val="2400"/>
              </a:lnSpc>
              <a:buNone/>
            </a:pPr>
            <a:r>
              <a:rPr lang="en-US" sz="1500" dirty="0">
                <a:solidFill>
                  <a:srgbClr val="DAD8E9"/>
                </a:solidFill>
                <a:latin typeface="Mukta Light" pitchFamily="34" charset="0"/>
                <a:ea typeface="Mukta Light" pitchFamily="34" charset="-122"/>
                <a:cs typeface="Mukta Light" pitchFamily="34" charset="-120"/>
              </a:rPr>
              <a:t>Client-side encryption before upload ensures files are encrypted at rest on IPFS with keys controlled solely by users</a:t>
            </a:r>
            <a:endParaRPr lang="en-US" sz="1500" dirty="0"/>
          </a:p>
        </p:txBody>
      </p:sp>
      <p:sp>
        <p:nvSpPr>
          <p:cNvPr id="10" name="Shape 8"/>
          <p:cNvSpPr/>
          <p:nvPr/>
        </p:nvSpPr>
        <p:spPr>
          <a:xfrm>
            <a:off x="7508260" y="3325058"/>
            <a:ext cx="575786" cy="22860"/>
          </a:xfrm>
          <a:prstGeom prst="roundRect">
            <a:avLst>
              <a:gd name="adj" fmla="val 352691"/>
            </a:avLst>
          </a:prstGeom>
          <a:solidFill>
            <a:srgbClr val="6D4562"/>
          </a:solidFill>
          <a:ln/>
        </p:spPr>
        <p:txBody>
          <a:bodyPr/>
          <a:lstStyle/>
          <a:p>
            <a:endParaRPr lang="en-IN"/>
          </a:p>
        </p:txBody>
      </p:sp>
      <p:sp>
        <p:nvSpPr>
          <p:cNvPr id="11" name="Shape 9"/>
          <p:cNvSpPr/>
          <p:nvPr/>
        </p:nvSpPr>
        <p:spPr>
          <a:xfrm>
            <a:off x="7099280" y="3120628"/>
            <a:ext cx="431840" cy="431840"/>
          </a:xfrm>
          <a:prstGeom prst="roundRect">
            <a:avLst>
              <a:gd name="adj" fmla="val 18670"/>
            </a:avLst>
          </a:prstGeom>
          <a:solidFill>
            <a:srgbClr val="542C49"/>
          </a:solidFill>
          <a:ln w="7620">
            <a:solidFill>
              <a:srgbClr val="6D4562"/>
            </a:solidFill>
            <a:prstDash val="solid"/>
          </a:ln>
        </p:spPr>
        <p:txBody>
          <a:bodyPr/>
          <a:lstStyle/>
          <a:p>
            <a:endParaRPr lang="en-IN"/>
          </a:p>
        </p:txBody>
      </p:sp>
      <p:sp>
        <p:nvSpPr>
          <p:cNvPr id="12" name="Text 10"/>
          <p:cNvSpPr/>
          <p:nvPr/>
        </p:nvSpPr>
        <p:spPr>
          <a:xfrm>
            <a:off x="7187208" y="3176528"/>
            <a:ext cx="255865" cy="319921"/>
          </a:xfrm>
          <a:prstGeom prst="rect">
            <a:avLst/>
          </a:prstGeom>
          <a:noFill/>
          <a:ln/>
        </p:spPr>
        <p:txBody>
          <a:bodyPr wrap="none" lIns="0" tIns="0" rIns="0" bIns="0" rtlCol="0" anchor="t"/>
          <a:lstStyle/>
          <a:p>
            <a:pPr marL="0" indent="0" algn="ctr">
              <a:lnSpc>
                <a:spcPts val="2000"/>
              </a:lnSpc>
              <a:buNone/>
            </a:pPr>
            <a:r>
              <a:rPr lang="en-US" sz="2000" dirty="0">
                <a:solidFill>
                  <a:srgbClr val="DAD8E9"/>
                </a:solidFill>
                <a:latin typeface="Prompt Medium" pitchFamily="34" charset="0"/>
                <a:ea typeface="Prompt Medium" pitchFamily="34" charset="-122"/>
                <a:cs typeface="Prompt Medium" pitchFamily="34" charset="-120"/>
              </a:rPr>
              <a:t>2</a:t>
            </a:r>
            <a:endParaRPr lang="en-US" sz="2000" dirty="0"/>
          </a:p>
        </p:txBody>
      </p:sp>
      <p:sp>
        <p:nvSpPr>
          <p:cNvPr id="13" name="Text 11"/>
          <p:cNvSpPr/>
          <p:nvPr/>
        </p:nvSpPr>
        <p:spPr>
          <a:xfrm>
            <a:off x="8274963" y="3186589"/>
            <a:ext cx="2322671" cy="266462"/>
          </a:xfrm>
          <a:prstGeom prst="rect">
            <a:avLst/>
          </a:prstGeom>
          <a:noFill/>
          <a:ln/>
        </p:spPr>
        <p:txBody>
          <a:bodyPr wrap="none" lIns="0" tIns="0" rIns="0" bIns="0" rtlCol="0" anchor="t"/>
          <a:lstStyle/>
          <a:p>
            <a:pPr marL="0" indent="0" algn="l">
              <a:lnSpc>
                <a:spcPts val="2050"/>
              </a:lnSpc>
              <a:buNone/>
            </a:pPr>
            <a:r>
              <a:rPr lang="en-US" sz="1650" dirty="0">
                <a:solidFill>
                  <a:srgbClr val="DAD8E9"/>
                </a:solidFill>
                <a:latin typeface="Prompt Medium" pitchFamily="34" charset="0"/>
                <a:ea typeface="Prompt Medium" pitchFamily="34" charset="-122"/>
                <a:cs typeface="Prompt Medium" pitchFamily="34" charset="-120"/>
              </a:rPr>
              <a:t>Blockchain Integration</a:t>
            </a:r>
            <a:endParaRPr lang="en-US" sz="1650" dirty="0"/>
          </a:p>
        </p:txBody>
      </p:sp>
      <p:sp>
        <p:nvSpPr>
          <p:cNvPr id="14" name="Text 12"/>
          <p:cNvSpPr/>
          <p:nvPr/>
        </p:nvSpPr>
        <p:spPr>
          <a:xfrm>
            <a:off x="8274963" y="3568184"/>
            <a:ext cx="5683568" cy="614124"/>
          </a:xfrm>
          <a:prstGeom prst="rect">
            <a:avLst/>
          </a:prstGeom>
          <a:noFill/>
          <a:ln/>
        </p:spPr>
        <p:txBody>
          <a:bodyPr wrap="square" lIns="0" tIns="0" rIns="0" bIns="0" rtlCol="0" anchor="t"/>
          <a:lstStyle/>
          <a:p>
            <a:pPr marL="0" indent="0" algn="l">
              <a:lnSpc>
                <a:spcPts val="2400"/>
              </a:lnSpc>
              <a:buNone/>
            </a:pPr>
            <a:r>
              <a:rPr lang="en-US" sz="1500" dirty="0">
                <a:solidFill>
                  <a:srgbClr val="DAD8E9"/>
                </a:solidFill>
                <a:latin typeface="Mukta Light" pitchFamily="34" charset="0"/>
                <a:ea typeface="Mukta Light" pitchFamily="34" charset="-122"/>
                <a:cs typeface="Mukta Light" pitchFamily="34" charset="-120"/>
              </a:rPr>
              <a:t>Immutable smart contract-based access logs on Ethereum or Polygon for cryptographic proof of all transactions</a:t>
            </a:r>
            <a:endParaRPr lang="en-US" sz="1500" dirty="0"/>
          </a:p>
        </p:txBody>
      </p:sp>
      <p:sp>
        <p:nvSpPr>
          <p:cNvPr id="15" name="Shape 13"/>
          <p:cNvSpPr/>
          <p:nvPr/>
        </p:nvSpPr>
        <p:spPr>
          <a:xfrm>
            <a:off x="6546354" y="4317802"/>
            <a:ext cx="575786" cy="22860"/>
          </a:xfrm>
          <a:prstGeom prst="roundRect">
            <a:avLst>
              <a:gd name="adj" fmla="val 352691"/>
            </a:avLst>
          </a:prstGeom>
          <a:solidFill>
            <a:srgbClr val="6D4562"/>
          </a:solidFill>
          <a:ln/>
        </p:spPr>
        <p:txBody>
          <a:bodyPr/>
          <a:lstStyle/>
          <a:p>
            <a:endParaRPr lang="en-IN"/>
          </a:p>
        </p:txBody>
      </p:sp>
      <p:sp>
        <p:nvSpPr>
          <p:cNvPr id="16" name="Shape 14"/>
          <p:cNvSpPr/>
          <p:nvPr/>
        </p:nvSpPr>
        <p:spPr>
          <a:xfrm>
            <a:off x="7099280" y="4113371"/>
            <a:ext cx="431840" cy="431840"/>
          </a:xfrm>
          <a:prstGeom prst="roundRect">
            <a:avLst>
              <a:gd name="adj" fmla="val 18670"/>
            </a:avLst>
          </a:prstGeom>
          <a:solidFill>
            <a:srgbClr val="542C49"/>
          </a:solidFill>
          <a:ln w="7620">
            <a:solidFill>
              <a:srgbClr val="6D4562"/>
            </a:solidFill>
            <a:prstDash val="solid"/>
          </a:ln>
        </p:spPr>
        <p:txBody>
          <a:bodyPr/>
          <a:lstStyle/>
          <a:p>
            <a:endParaRPr lang="en-IN"/>
          </a:p>
        </p:txBody>
      </p:sp>
      <p:sp>
        <p:nvSpPr>
          <p:cNvPr id="17" name="Text 15"/>
          <p:cNvSpPr/>
          <p:nvPr/>
        </p:nvSpPr>
        <p:spPr>
          <a:xfrm>
            <a:off x="7187208" y="4169271"/>
            <a:ext cx="255865" cy="319921"/>
          </a:xfrm>
          <a:prstGeom prst="rect">
            <a:avLst/>
          </a:prstGeom>
          <a:noFill/>
          <a:ln/>
        </p:spPr>
        <p:txBody>
          <a:bodyPr wrap="none" lIns="0" tIns="0" rIns="0" bIns="0" rtlCol="0" anchor="t"/>
          <a:lstStyle/>
          <a:p>
            <a:pPr marL="0" indent="0" algn="ctr">
              <a:lnSpc>
                <a:spcPts val="2000"/>
              </a:lnSpc>
              <a:buNone/>
            </a:pPr>
            <a:r>
              <a:rPr lang="en-US" sz="2000" dirty="0">
                <a:solidFill>
                  <a:srgbClr val="DAD8E9"/>
                </a:solidFill>
                <a:latin typeface="Prompt Medium" pitchFamily="34" charset="0"/>
                <a:ea typeface="Prompt Medium" pitchFamily="34" charset="-122"/>
                <a:cs typeface="Prompt Medium" pitchFamily="34" charset="-120"/>
              </a:rPr>
              <a:t>3</a:t>
            </a:r>
            <a:endParaRPr lang="en-US" sz="2000" dirty="0"/>
          </a:p>
        </p:txBody>
      </p:sp>
      <p:sp>
        <p:nvSpPr>
          <p:cNvPr id="18" name="Text 16"/>
          <p:cNvSpPr/>
          <p:nvPr/>
        </p:nvSpPr>
        <p:spPr>
          <a:xfrm>
            <a:off x="3967758" y="4179332"/>
            <a:ext cx="2387679" cy="266462"/>
          </a:xfrm>
          <a:prstGeom prst="rect">
            <a:avLst/>
          </a:prstGeom>
          <a:noFill/>
          <a:ln/>
        </p:spPr>
        <p:txBody>
          <a:bodyPr wrap="none" lIns="0" tIns="0" rIns="0" bIns="0" rtlCol="0" anchor="t"/>
          <a:lstStyle/>
          <a:p>
            <a:pPr marL="0" indent="0" algn="r">
              <a:lnSpc>
                <a:spcPts val="2050"/>
              </a:lnSpc>
              <a:buNone/>
            </a:pPr>
            <a:r>
              <a:rPr lang="en-US" sz="1650" dirty="0">
                <a:solidFill>
                  <a:srgbClr val="DAD8E9"/>
                </a:solidFill>
                <a:latin typeface="Prompt Medium" pitchFamily="34" charset="0"/>
                <a:ea typeface="Prompt Medium" pitchFamily="34" charset="-122"/>
                <a:cs typeface="Prompt Medium" pitchFamily="34" charset="-120"/>
              </a:rPr>
              <a:t>Real-Time Notifications</a:t>
            </a:r>
            <a:endParaRPr lang="en-US" sz="1650" dirty="0"/>
          </a:p>
        </p:txBody>
      </p:sp>
      <p:sp>
        <p:nvSpPr>
          <p:cNvPr id="19" name="Text 17"/>
          <p:cNvSpPr/>
          <p:nvPr/>
        </p:nvSpPr>
        <p:spPr>
          <a:xfrm>
            <a:off x="671870" y="4560927"/>
            <a:ext cx="5683568" cy="614124"/>
          </a:xfrm>
          <a:prstGeom prst="rect">
            <a:avLst/>
          </a:prstGeom>
          <a:noFill/>
          <a:ln/>
        </p:spPr>
        <p:txBody>
          <a:bodyPr wrap="square" lIns="0" tIns="0" rIns="0" bIns="0" rtlCol="0" anchor="t"/>
          <a:lstStyle/>
          <a:p>
            <a:pPr marL="0" indent="0" algn="r">
              <a:lnSpc>
                <a:spcPts val="2400"/>
              </a:lnSpc>
              <a:buNone/>
            </a:pPr>
            <a:r>
              <a:rPr lang="en-US" sz="1500" dirty="0">
                <a:solidFill>
                  <a:srgbClr val="DAD8E9"/>
                </a:solidFill>
                <a:latin typeface="Mukta Light" pitchFamily="34" charset="0"/>
                <a:ea typeface="Mukta Light" pitchFamily="34" charset="-122"/>
                <a:cs typeface="Mukta Light" pitchFamily="34" charset="-120"/>
              </a:rPr>
              <a:t>Push notifications and email alerts for document requests, access events, and expiration warnings</a:t>
            </a:r>
            <a:endParaRPr lang="en-US" sz="1500" dirty="0"/>
          </a:p>
        </p:txBody>
      </p:sp>
      <p:sp>
        <p:nvSpPr>
          <p:cNvPr id="20" name="Shape 18"/>
          <p:cNvSpPr/>
          <p:nvPr/>
        </p:nvSpPr>
        <p:spPr>
          <a:xfrm>
            <a:off x="7508260" y="5310545"/>
            <a:ext cx="575786" cy="22860"/>
          </a:xfrm>
          <a:prstGeom prst="roundRect">
            <a:avLst>
              <a:gd name="adj" fmla="val 352691"/>
            </a:avLst>
          </a:prstGeom>
          <a:solidFill>
            <a:srgbClr val="6D4562"/>
          </a:solidFill>
          <a:ln/>
        </p:spPr>
        <p:txBody>
          <a:bodyPr/>
          <a:lstStyle/>
          <a:p>
            <a:endParaRPr lang="en-IN"/>
          </a:p>
        </p:txBody>
      </p:sp>
      <p:sp>
        <p:nvSpPr>
          <p:cNvPr id="21" name="Shape 19"/>
          <p:cNvSpPr/>
          <p:nvPr/>
        </p:nvSpPr>
        <p:spPr>
          <a:xfrm>
            <a:off x="7099280" y="5106114"/>
            <a:ext cx="431840" cy="431840"/>
          </a:xfrm>
          <a:prstGeom prst="roundRect">
            <a:avLst>
              <a:gd name="adj" fmla="val 18670"/>
            </a:avLst>
          </a:prstGeom>
          <a:solidFill>
            <a:srgbClr val="542C49"/>
          </a:solidFill>
          <a:ln w="7620">
            <a:solidFill>
              <a:srgbClr val="6D4562"/>
            </a:solidFill>
            <a:prstDash val="solid"/>
          </a:ln>
        </p:spPr>
        <p:txBody>
          <a:bodyPr/>
          <a:lstStyle/>
          <a:p>
            <a:endParaRPr lang="en-IN"/>
          </a:p>
        </p:txBody>
      </p:sp>
      <p:sp>
        <p:nvSpPr>
          <p:cNvPr id="22" name="Text 20"/>
          <p:cNvSpPr/>
          <p:nvPr/>
        </p:nvSpPr>
        <p:spPr>
          <a:xfrm>
            <a:off x="7187208" y="5162014"/>
            <a:ext cx="255865" cy="319921"/>
          </a:xfrm>
          <a:prstGeom prst="rect">
            <a:avLst/>
          </a:prstGeom>
          <a:noFill/>
          <a:ln/>
        </p:spPr>
        <p:txBody>
          <a:bodyPr wrap="none" lIns="0" tIns="0" rIns="0" bIns="0" rtlCol="0" anchor="t"/>
          <a:lstStyle/>
          <a:p>
            <a:pPr marL="0" indent="0" algn="ctr">
              <a:lnSpc>
                <a:spcPts val="2000"/>
              </a:lnSpc>
              <a:buNone/>
            </a:pPr>
            <a:r>
              <a:rPr lang="en-US" sz="2000" dirty="0">
                <a:solidFill>
                  <a:srgbClr val="DAD8E9"/>
                </a:solidFill>
                <a:latin typeface="Prompt Medium" pitchFamily="34" charset="0"/>
                <a:ea typeface="Prompt Medium" pitchFamily="34" charset="-122"/>
                <a:cs typeface="Prompt Medium" pitchFamily="34" charset="-120"/>
              </a:rPr>
              <a:t>4</a:t>
            </a:r>
            <a:endParaRPr lang="en-US" sz="2000" dirty="0"/>
          </a:p>
        </p:txBody>
      </p:sp>
      <p:sp>
        <p:nvSpPr>
          <p:cNvPr id="23" name="Text 21"/>
          <p:cNvSpPr/>
          <p:nvPr/>
        </p:nvSpPr>
        <p:spPr>
          <a:xfrm>
            <a:off x="8274963" y="5172075"/>
            <a:ext cx="2132886" cy="266462"/>
          </a:xfrm>
          <a:prstGeom prst="rect">
            <a:avLst/>
          </a:prstGeom>
          <a:noFill/>
          <a:ln/>
        </p:spPr>
        <p:txBody>
          <a:bodyPr wrap="none" lIns="0" tIns="0" rIns="0" bIns="0" rtlCol="0" anchor="t"/>
          <a:lstStyle/>
          <a:p>
            <a:pPr marL="0" indent="0" algn="l">
              <a:lnSpc>
                <a:spcPts val="2050"/>
              </a:lnSpc>
              <a:buNone/>
            </a:pPr>
            <a:r>
              <a:rPr lang="en-US" sz="1650" dirty="0">
                <a:solidFill>
                  <a:srgbClr val="DAD8E9"/>
                </a:solidFill>
                <a:latin typeface="Prompt Medium" pitchFamily="34" charset="0"/>
                <a:ea typeface="Prompt Medium" pitchFamily="34" charset="-122"/>
                <a:cs typeface="Prompt Medium" pitchFamily="34" charset="-120"/>
              </a:rPr>
              <a:t>Cloud Deployment</a:t>
            </a:r>
            <a:endParaRPr lang="en-US" sz="1650" dirty="0"/>
          </a:p>
        </p:txBody>
      </p:sp>
      <p:sp>
        <p:nvSpPr>
          <p:cNvPr id="24" name="Text 22"/>
          <p:cNvSpPr/>
          <p:nvPr/>
        </p:nvSpPr>
        <p:spPr>
          <a:xfrm>
            <a:off x="8274963" y="5553670"/>
            <a:ext cx="5683568" cy="614124"/>
          </a:xfrm>
          <a:prstGeom prst="rect">
            <a:avLst/>
          </a:prstGeom>
          <a:noFill/>
          <a:ln/>
        </p:spPr>
        <p:txBody>
          <a:bodyPr wrap="square" lIns="0" tIns="0" rIns="0" bIns="0" rtlCol="0" anchor="t"/>
          <a:lstStyle/>
          <a:p>
            <a:pPr marL="0" indent="0" algn="l">
              <a:lnSpc>
                <a:spcPts val="2400"/>
              </a:lnSpc>
              <a:buNone/>
            </a:pPr>
            <a:r>
              <a:rPr lang="en-US" sz="1500" dirty="0">
                <a:solidFill>
                  <a:srgbClr val="DAD8E9"/>
                </a:solidFill>
                <a:latin typeface="Mukta Light" pitchFamily="34" charset="0"/>
                <a:ea typeface="Mukta Light" pitchFamily="34" charset="-122"/>
                <a:cs typeface="Mukta Light" pitchFamily="34" charset="-120"/>
              </a:rPr>
              <a:t>Full production deployment with Firebase Cloud Storage integration and CDN distribution for global performance</a:t>
            </a:r>
            <a:endParaRPr lang="en-US" sz="1500" dirty="0"/>
          </a:p>
        </p:txBody>
      </p:sp>
      <p:sp>
        <p:nvSpPr>
          <p:cNvPr id="25" name="Shape 23"/>
          <p:cNvSpPr/>
          <p:nvPr/>
        </p:nvSpPr>
        <p:spPr>
          <a:xfrm>
            <a:off x="6546354" y="6303288"/>
            <a:ext cx="575786" cy="22860"/>
          </a:xfrm>
          <a:prstGeom prst="roundRect">
            <a:avLst>
              <a:gd name="adj" fmla="val 352691"/>
            </a:avLst>
          </a:prstGeom>
          <a:solidFill>
            <a:srgbClr val="6D4562"/>
          </a:solidFill>
          <a:ln/>
        </p:spPr>
        <p:txBody>
          <a:bodyPr/>
          <a:lstStyle/>
          <a:p>
            <a:endParaRPr lang="en-IN"/>
          </a:p>
        </p:txBody>
      </p:sp>
      <p:sp>
        <p:nvSpPr>
          <p:cNvPr id="26" name="Shape 24"/>
          <p:cNvSpPr/>
          <p:nvPr/>
        </p:nvSpPr>
        <p:spPr>
          <a:xfrm>
            <a:off x="7099280" y="6098857"/>
            <a:ext cx="431840" cy="431840"/>
          </a:xfrm>
          <a:prstGeom prst="roundRect">
            <a:avLst>
              <a:gd name="adj" fmla="val 18670"/>
            </a:avLst>
          </a:prstGeom>
          <a:solidFill>
            <a:srgbClr val="542C49"/>
          </a:solidFill>
          <a:ln w="7620">
            <a:solidFill>
              <a:srgbClr val="6D4562"/>
            </a:solidFill>
            <a:prstDash val="solid"/>
          </a:ln>
        </p:spPr>
        <p:txBody>
          <a:bodyPr/>
          <a:lstStyle/>
          <a:p>
            <a:endParaRPr lang="en-IN"/>
          </a:p>
        </p:txBody>
      </p:sp>
      <p:sp>
        <p:nvSpPr>
          <p:cNvPr id="27" name="Text 25"/>
          <p:cNvSpPr/>
          <p:nvPr/>
        </p:nvSpPr>
        <p:spPr>
          <a:xfrm>
            <a:off x="7187208" y="6154757"/>
            <a:ext cx="255865" cy="319921"/>
          </a:xfrm>
          <a:prstGeom prst="rect">
            <a:avLst/>
          </a:prstGeom>
          <a:noFill/>
          <a:ln/>
        </p:spPr>
        <p:txBody>
          <a:bodyPr wrap="none" lIns="0" tIns="0" rIns="0" bIns="0" rtlCol="0" anchor="t"/>
          <a:lstStyle/>
          <a:p>
            <a:pPr marL="0" indent="0" algn="ctr">
              <a:lnSpc>
                <a:spcPts val="2000"/>
              </a:lnSpc>
              <a:buNone/>
            </a:pPr>
            <a:r>
              <a:rPr lang="en-US" sz="2000" dirty="0">
                <a:solidFill>
                  <a:srgbClr val="DAD8E9"/>
                </a:solidFill>
                <a:latin typeface="Prompt Medium" pitchFamily="34" charset="0"/>
                <a:ea typeface="Prompt Medium" pitchFamily="34" charset="-122"/>
                <a:cs typeface="Prompt Medium" pitchFamily="34" charset="-120"/>
              </a:rPr>
              <a:t>5</a:t>
            </a:r>
            <a:endParaRPr lang="en-US" sz="2000" dirty="0"/>
          </a:p>
        </p:txBody>
      </p:sp>
      <p:sp>
        <p:nvSpPr>
          <p:cNvPr id="28" name="Text 26"/>
          <p:cNvSpPr/>
          <p:nvPr/>
        </p:nvSpPr>
        <p:spPr>
          <a:xfrm>
            <a:off x="4222552" y="6164818"/>
            <a:ext cx="2132886" cy="266462"/>
          </a:xfrm>
          <a:prstGeom prst="rect">
            <a:avLst/>
          </a:prstGeom>
          <a:noFill/>
          <a:ln/>
        </p:spPr>
        <p:txBody>
          <a:bodyPr wrap="none" lIns="0" tIns="0" rIns="0" bIns="0" rtlCol="0" anchor="t"/>
          <a:lstStyle/>
          <a:p>
            <a:pPr marL="0" indent="0" algn="r">
              <a:lnSpc>
                <a:spcPts val="2050"/>
              </a:lnSpc>
              <a:buNone/>
            </a:pPr>
            <a:r>
              <a:rPr lang="en-US" sz="1650" dirty="0">
                <a:solidFill>
                  <a:srgbClr val="DAD8E9"/>
                </a:solidFill>
                <a:latin typeface="Prompt Medium" pitchFamily="34" charset="0"/>
                <a:ea typeface="Prompt Medium" pitchFamily="34" charset="-122"/>
                <a:cs typeface="Prompt Medium" pitchFamily="34" charset="-120"/>
              </a:rPr>
              <a:t>AI Categorization</a:t>
            </a:r>
            <a:endParaRPr lang="en-US" sz="1650" dirty="0"/>
          </a:p>
        </p:txBody>
      </p:sp>
      <p:sp>
        <p:nvSpPr>
          <p:cNvPr id="29" name="Text 27"/>
          <p:cNvSpPr/>
          <p:nvPr/>
        </p:nvSpPr>
        <p:spPr>
          <a:xfrm>
            <a:off x="671870" y="6546413"/>
            <a:ext cx="5683568" cy="614124"/>
          </a:xfrm>
          <a:prstGeom prst="rect">
            <a:avLst/>
          </a:prstGeom>
          <a:noFill/>
          <a:ln/>
        </p:spPr>
        <p:txBody>
          <a:bodyPr wrap="square" lIns="0" tIns="0" rIns="0" bIns="0" rtlCol="0" anchor="t"/>
          <a:lstStyle/>
          <a:p>
            <a:pPr marL="0" indent="0" algn="r">
              <a:lnSpc>
                <a:spcPts val="2400"/>
              </a:lnSpc>
              <a:buNone/>
            </a:pPr>
            <a:r>
              <a:rPr lang="en-US" sz="1500" dirty="0">
                <a:solidFill>
                  <a:srgbClr val="DAD8E9"/>
                </a:solidFill>
                <a:latin typeface="Mukta Light" pitchFamily="34" charset="0"/>
                <a:ea typeface="Mukta Light" pitchFamily="34" charset="-122"/>
                <a:cs typeface="Mukta Light" pitchFamily="34" charset="-120"/>
              </a:rPr>
              <a:t>Machine learning-powered automatic document classification, tagging, and intelligent organization</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TotalTime>
  <Words>1010</Words>
  <Application>Microsoft Office PowerPoint</Application>
  <PresentationFormat>Custom</PresentationFormat>
  <Paragraphs>134</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Mukta Light</vt:lpstr>
      <vt:lpstr>Arial</vt:lpstr>
      <vt:lpstr>Prompt Medium</vt:lpstr>
      <vt:lpstr>Prompt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Admin</cp:lastModifiedBy>
  <cp:revision>4</cp:revision>
  <dcterms:created xsi:type="dcterms:W3CDTF">2025-10-31T23:47:47Z</dcterms:created>
  <dcterms:modified xsi:type="dcterms:W3CDTF">2025-11-01T06:26:06Z</dcterms:modified>
</cp:coreProperties>
</file>